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27"/>
  </p:notesMasterIdLst>
  <p:sldIdLst>
    <p:sldId id="256" r:id="rId2"/>
    <p:sldId id="308" r:id="rId3"/>
    <p:sldId id="378" r:id="rId4"/>
    <p:sldId id="379" r:id="rId5"/>
    <p:sldId id="380" r:id="rId6"/>
    <p:sldId id="399" r:id="rId7"/>
    <p:sldId id="381" r:id="rId8"/>
    <p:sldId id="382" r:id="rId9"/>
    <p:sldId id="393" r:id="rId10"/>
    <p:sldId id="383" r:id="rId11"/>
    <p:sldId id="384" r:id="rId12"/>
    <p:sldId id="385" r:id="rId13"/>
    <p:sldId id="391" r:id="rId14"/>
    <p:sldId id="392" r:id="rId15"/>
    <p:sldId id="394" r:id="rId16"/>
    <p:sldId id="400" r:id="rId17"/>
    <p:sldId id="386" r:id="rId18"/>
    <p:sldId id="387" r:id="rId19"/>
    <p:sldId id="388" r:id="rId20"/>
    <p:sldId id="395" r:id="rId21"/>
    <p:sldId id="396" r:id="rId22"/>
    <p:sldId id="401" r:id="rId23"/>
    <p:sldId id="397" r:id="rId24"/>
    <p:sldId id="402" r:id="rId25"/>
    <p:sldId id="403" r:id="rId26"/>
  </p:sldIdLst>
  <p:sldSz cx="9144000" cy="6858000" type="screen4x3"/>
  <p:notesSz cx="6858000" cy="9144000"/>
  <p:defaultTextStyle>
    <a:defPPr>
      <a:defRPr lang="zh-CN"/>
    </a:defPPr>
    <a:lvl1pPr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1pPr>
    <a:lvl2pPr marL="457200"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2pPr>
    <a:lvl3pPr marL="914400"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3pPr>
    <a:lvl4pPr marL="1371600"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4pPr>
    <a:lvl5pPr marL="1828800" algn="ctr" rtl="0" eaLnBrk="0" fontAlgn="base" hangingPunct="0">
      <a:spcBef>
        <a:spcPct val="0"/>
      </a:spcBef>
      <a:spcAft>
        <a:spcPct val="0"/>
      </a:spcAft>
      <a:defRPr kumimoji="1" sz="1200" b="1" kern="1200">
        <a:solidFill>
          <a:schemeClr val="bg1"/>
        </a:solidFill>
        <a:latin typeface="Arial" panose="020B0604020202020204" pitchFamily="34" charset="0"/>
        <a:ea typeface="宋体" panose="02010600030101010101" pitchFamily="2" charset="-122"/>
        <a:cs typeface="+mn-cs"/>
      </a:defRPr>
    </a:lvl5pPr>
    <a:lvl6pPr marL="2286000" algn="l" defTabSz="914400" rtl="0" eaLnBrk="1" latinLnBrk="0" hangingPunct="1">
      <a:defRPr kumimoji="1" sz="1200" b="1" kern="1200">
        <a:solidFill>
          <a:schemeClr val="bg1"/>
        </a:solidFill>
        <a:latin typeface="Arial" panose="020B0604020202020204" pitchFamily="34" charset="0"/>
        <a:ea typeface="宋体" panose="02010600030101010101" pitchFamily="2" charset="-122"/>
        <a:cs typeface="+mn-cs"/>
      </a:defRPr>
    </a:lvl6pPr>
    <a:lvl7pPr marL="2743200" algn="l" defTabSz="914400" rtl="0" eaLnBrk="1" latinLnBrk="0" hangingPunct="1">
      <a:defRPr kumimoji="1" sz="1200" b="1" kern="1200">
        <a:solidFill>
          <a:schemeClr val="bg1"/>
        </a:solidFill>
        <a:latin typeface="Arial" panose="020B0604020202020204" pitchFamily="34" charset="0"/>
        <a:ea typeface="宋体" panose="02010600030101010101" pitchFamily="2" charset="-122"/>
        <a:cs typeface="+mn-cs"/>
      </a:defRPr>
    </a:lvl7pPr>
    <a:lvl8pPr marL="3200400" algn="l" defTabSz="914400" rtl="0" eaLnBrk="1" latinLnBrk="0" hangingPunct="1">
      <a:defRPr kumimoji="1" sz="1200" b="1" kern="1200">
        <a:solidFill>
          <a:schemeClr val="bg1"/>
        </a:solidFill>
        <a:latin typeface="Arial" panose="020B0604020202020204" pitchFamily="34" charset="0"/>
        <a:ea typeface="宋体" panose="02010600030101010101" pitchFamily="2" charset="-122"/>
        <a:cs typeface="+mn-cs"/>
      </a:defRPr>
    </a:lvl8pPr>
    <a:lvl9pPr marL="3657600" algn="l" defTabSz="914400" rtl="0" eaLnBrk="1" latinLnBrk="0" hangingPunct="1">
      <a:defRPr kumimoji="1" sz="1200" b="1" kern="1200">
        <a:solidFill>
          <a:schemeClr val="bg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66FF"/>
    <a:srgbClr val="CCFFFF"/>
    <a:srgbClr val="FFFFCC"/>
    <a:srgbClr val="FFFF99"/>
    <a:srgbClr val="CC6600"/>
    <a:srgbClr val="86B4E6"/>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26" autoAdjust="0"/>
    <p:restoredTop sz="99507" autoAdjust="0"/>
  </p:normalViewPr>
  <p:slideViewPr>
    <p:cSldViewPr>
      <p:cViewPr varScale="1">
        <p:scale>
          <a:sx n="69" d="100"/>
          <a:sy n="69" d="100"/>
        </p:scale>
        <p:origin x="1216" y="4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jpe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b="0">
                <a:solidFill>
                  <a:schemeClr val="tx1"/>
                </a:solidFill>
                <a:latin typeface="Times New Roman" pitchFamily="18" charset="0"/>
              </a:defRPr>
            </a:lvl1pPr>
          </a:lstStyle>
          <a:p>
            <a:pPr>
              <a:defRPr/>
            </a:pPr>
            <a:endParaRPr lang="en-US" altLang="zh-CN"/>
          </a:p>
        </p:txBody>
      </p:sp>
      <p:sp>
        <p:nvSpPr>
          <p:cNvPr id="3584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b="0">
                <a:solidFill>
                  <a:schemeClr val="tx1"/>
                </a:solidFill>
                <a:latin typeface="Times New Roman" pitchFamily="18" charset="0"/>
              </a:defRPr>
            </a:lvl1pPr>
          </a:lstStyle>
          <a:p>
            <a:pPr>
              <a:defRPr/>
            </a:pPr>
            <a:endParaRPr lang="en-US" altLang="zh-CN"/>
          </a:p>
        </p:txBody>
      </p:sp>
      <p:sp>
        <p:nvSpPr>
          <p:cNvPr id="38916"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584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noProof="0" smtClean="0"/>
              <a:t>Click to edit Master text styles</a:t>
            </a:r>
          </a:p>
          <a:p>
            <a:pPr lvl="1"/>
            <a:r>
              <a:rPr lang="en-US" altLang="zh-CN" noProof="0" smtClean="0"/>
              <a:t>Second level</a:t>
            </a:r>
          </a:p>
          <a:p>
            <a:pPr lvl="2"/>
            <a:r>
              <a:rPr lang="en-US" altLang="zh-CN" noProof="0" smtClean="0"/>
              <a:t>Third level</a:t>
            </a:r>
          </a:p>
          <a:p>
            <a:pPr lvl="3"/>
            <a:r>
              <a:rPr lang="en-US" altLang="zh-CN" noProof="0" smtClean="0"/>
              <a:t>Fourth level</a:t>
            </a:r>
          </a:p>
          <a:p>
            <a:pPr lvl="4"/>
            <a:r>
              <a:rPr lang="en-US" altLang="zh-CN" noProof="0" smtClean="0"/>
              <a:t>Fifth level</a:t>
            </a:r>
          </a:p>
        </p:txBody>
      </p:sp>
      <p:sp>
        <p:nvSpPr>
          <p:cNvPr id="3584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b="0">
                <a:solidFill>
                  <a:schemeClr val="tx1"/>
                </a:solidFill>
                <a:latin typeface="Times New Roman" pitchFamily="18" charset="0"/>
              </a:defRPr>
            </a:lvl1pPr>
          </a:lstStyle>
          <a:p>
            <a:pPr>
              <a:defRPr/>
            </a:pPr>
            <a:endParaRPr lang="en-US" altLang="zh-CN"/>
          </a:p>
        </p:txBody>
      </p:sp>
      <p:sp>
        <p:nvSpPr>
          <p:cNvPr id="3584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b="0">
                <a:solidFill>
                  <a:schemeClr val="tx1"/>
                </a:solidFill>
                <a:latin typeface="Times New Roman" panose="02020603050405020304" pitchFamily="18" charset="0"/>
              </a:defRPr>
            </a:lvl1pPr>
          </a:lstStyle>
          <a:p>
            <a:fld id="{58D24457-CEDC-4DDF-BD68-7D93B2CB8883}" type="slidenum">
              <a:rPr lang="en-US" altLang="zh-CN"/>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spTree>
      <p:nvGrpSpPr>
        <p:cNvPr id="1" name=""/>
        <p:cNvGrpSpPr/>
        <p:nvPr/>
      </p:nvGrpSpPr>
      <p:grpSpPr>
        <a:xfrm>
          <a:off x="0" y="0"/>
          <a:ext cx="0" cy="0"/>
          <a:chOff x="0" y="0"/>
          <a:chExt cx="0" cy="0"/>
        </a:xfrm>
      </p:grpSpPr>
      <p:pic>
        <p:nvPicPr>
          <p:cNvPr id="4" name="Picture 2" descr="4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6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5"/>
          <p:cNvSpPr txBox="1">
            <a:spLocks noChangeArrowheads="1"/>
          </p:cNvSpPr>
          <p:nvPr/>
        </p:nvSpPr>
        <p:spPr bwMode="auto">
          <a:xfrm>
            <a:off x="5364163" y="201613"/>
            <a:ext cx="37036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charset="0"/>
                <a:ea typeface="宋体" pitchFamily="2" charset="-122"/>
              </a:defRPr>
            </a:lvl1pPr>
            <a:lvl2pPr marL="742950" indent="-285750">
              <a:defRPr kumimoji="1" sz="1200" b="1">
                <a:solidFill>
                  <a:schemeClr val="bg1"/>
                </a:solidFill>
                <a:latin typeface="Arial" charset="0"/>
                <a:ea typeface="宋体" pitchFamily="2" charset="-122"/>
              </a:defRPr>
            </a:lvl2pPr>
            <a:lvl3pPr marL="1143000" indent="-228600">
              <a:defRPr kumimoji="1" sz="1200" b="1">
                <a:solidFill>
                  <a:schemeClr val="bg1"/>
                </a:solidFill>
                <a:latin typeface="Arial" charset="0"/>
                <a:ea typeface="宋体" pitchFamily="2" charset="-122"/>
              </a:defRPr>
            </a:lvl3pPr>
            <a:lvl4pPr marL="1600200" indent="-228600">
              <a:defRPr kumimoji="1" sz="1200" b="1">
                <a:solidFill>
                  <a:schemeClr val="bg1"/>
                </a:solidFill>
                <a:latin typeface="Arial" charset="0"/>
                <a:ea typeface="宋体" pitchFamily="2" charset="-122"/>
              </a:defRPr>
            </a:lvl4pPr>
            <a:lvl5pPr marL="2057400" indent="-228600">
              <a:defRPr kumimoji="1" sz="1200" b="1">
                <a:solidFill>
                  <a:schemeClr val="bg1"/>
                </a:solidFill>
                <a:latin typeface="Arial" charset="0"/>
                <a:ea typeface="宋体" pitchFamily="2" charset="-122"/>
              </a:defRPr>
            </a:lvl5pPr>
            <a:lvl6pPr marL="2514600" indent="-228600" algn="ctr" eaLnBrk="0" fontAlgn="base" hangingPunct="0">
              <a:spcBef>
                <a:spcPct val="0"/>
              </a:spcBef>
              <a:spcAft>
                <a:spcPct val="0"/>
              </a:spcAft>
              <a:defRPr kumimoji="1" sz="1200" b="1">
                <a:solidFill>
                  <a:schemeClr val="bg1"/>
                </a:solidFill>
                <a:latin typeface="Arial" charset="0"/>
                <a:ea typeface="宋体" pitchFamily="2" charset="-122"/>
              </a:defRPr>
            </a:lvl6pPr>
            <a:lvl7pPr marL="2971800" indent="-228600" algn="ctr" eaLnBrk="0" fontAlgn="base" hangingPunct="0">
              <a:spcBef>
                <a:spcPct val="0"/>
              </a:spcBef>
              <a:spcAft>
                <a:spcPct val="0"/>
              </a:spcAft>
              <a:defRPr kumimoji="1" sz="1200" b="1">
                <a:solidFill>
                  <a:schemeClr val="bg1"/>
                </a:solidFill>
                <a:latin typeface="Arial" charset="0"/>
                <a:ea typeface="宋体" pitchFamily="2" charset="-122"/>
              </a:defRPr>
            </a:lvl7pPr>
            <a:lvl8pPr marL="3429000" indent="-228600" algn="ctr" eaLnBrk="0" fontAlgn="base" hangingPunct="0">
              <a:spcBef>
                <a:spcPct val="0"/>
              </a:spcBef>
              <a:spcAft>
                <a:spcPct val="0"/>
              </a:spcAft>
              <a:defRPr kumimoji="1" sz="1200" b="1">
                <a:solidFill>
                  <a:schemeClr val="bg1"/>
                </a:solidFill>
                <a:latin typeface="Arial" charset="0"/>
                <a:ea typeface="宋体" pitchFamily="2" charset="-122"/>
              </a:defRPr>
            </a:lvl8pPr>
            <a:lvl9pPr marL="3886200" indent="-228600" algn="ctr" eaLnBrk="0" fontAlgn="base" hangingPunct="0">
              <a:spcBef>
                <a:spcPct val="0"/>
              </a:spcBef>
              <a:spcAft>
                <a:spcPct val="0"/>
              </a:spcAft>
              <a:defRPr kumimoji="1" sz="1200" b="1">
                <a:solidFill>
                  <a:schemeClr val="bg1"/>
                </a:solidFill>
                <a:latin typeface="Arial" charset="0"/>
                <a:ea typeface="宋体" pitchFamily="2" charset="-122"/>
              </a:defRPr>
            </a:lvl9pPr>
          </a:lstStyle>
          <a:p>
            <a:pPr algn="r" eaLnBrk="1" hangingPunct="1">
              <a:defRPr/>
            </a:pPr>
            <a:r>
              <a:rPr lang="zh-CN" altLang="en-US" sz="2000" smtClean="0">
                <a:solidFill>
                  <a:srgbClr val="63B4D1"/>
                </a:solidFill>
                <a:latin typeface="黑体" pitchFamily="2" charset="-122"/>
                <a:ea typeface="黑体" pitchFamily="2" charset="-122"/>
              </a:rPr>
              <a:t>华中科技大学软件学院 </a:t>
            </a:r>
          </a:p>
        </p:txBody>
      </p:sp>
      <p:pic>
        <p:nvPicPr>
          <p:cNvPr id="6" name="Picture 6" descr="软件学院徽标"/>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260350"/>
            <a:ext cx="1727200" cy="169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7"/>
          <p:cNvSpPr txBox="1">
            <a:spLocks noChangeArrowheads="1"/>
          </p:cNvSpPr>
          <p:nvPr/>
        </p:nvSpPr>
        <p:spPr bwMode="auto">
          <a:xfrm>
            <a:off x="1979613" y="711200"/>
            <a:ext cx="40513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charset="0"/>
                <a:ea typeface="宋体" pitchFamily="2" charset="-122"/>
              </a:defRPr>
            </a:lvl1pPr>
            <a:lvl2pPr marL="742950" indent="-285750">
              <a:defRPr kumimoji="1" sz="1200" b="1">
                <a:solidFill>
                  <a:schemeClr val="bg1"/>
                </a:solidFill>
                <a:latin typeface="Arial" charset="0"/>
                <a:ea typeface="宋体" pitchFamily="2" charset="-122"/>
              </a:defRPr>
            </a:lvl2pPr>
            <a:lvl3pPr marL="1143000" indent="-228600">
              <a:defRPr kumimoji="1" sz="1200" b="1">
                <a:solidFill>
                  <a:schemeClr val="bg1"/>
                </a:solidFill>
                <a:latin typeface="Arial" charset="0"/>
                <a:ea typeface="宋体" pitchFamily="2" charset="-122"/>
              </a:defRPr>
            </a:lvl3pPr>
            <a:lvl4pPr marL="1600200" indent="-228600">
              <a:defRPr kumimoji="1" sz="1200" b="1">
                <a:solidFill>
                  <a:schemeClr val="bg1"/>
                </a:solidFill>
                <a:latin typeface="Arial" charset="0"/>
                <a:ea typeface="宋体" pitchFamily="2" charset="-122"/>
              </a:defRPr>
            </a:lvl4pPr>
            <a:lvl5pPr marL="2057400" indent="-228600">
              <a:defRPr kumimoji="1" sz="1200" b="1">
                <a:solidFill>
                  <a:schemeClr val="bg1"/>
                </a:solidFill>
                <a:latin typeface="Arial" charset="0"/>
                <a:ea typeface="宋体" pitchFamily="2" charset="-122"/>
              </a:defRPr>
            </a:lvl5pPr>
            <a:lvl6pPr marL="2514600" indent="-228600" algn="ctr" eaLnBrk="0" fontAlgn="base" hangingPunct="0">
              <a:spcBef>
                <a:spcPct val="0"/>
              </a:spcBef>
              <a:spcAft>
                <a:spcPct val="0"/>
              </a:spcAft>
              <a:defRPr kumimoji="1" sz="1200" b="1">
                <a:solidFill>
                  <a:schemeClr val="bg1"/>
                </a:solidFill>
                <a:latin typeface="Arial" charset="0"/>
                <a:ea typeface="宋体" pitchFamily="2" charset="-122"/>
              </a:defRPr>
            </a:lvl6pPr>
            <a:lvl7pPr marL="2971800" indent="-228600" algn="ctr" eaLnBrk="0" fontAlgn="base" hangingPunct="0">
              <a:spcBef>
                <a:spcPct val="0"/>
              </a:spcBef>
              <a:spcAft>
                <a:spcPct val="0"/>
              </a:spcAft>
              <a:defRPr kumimoji="1" sz="1200" b="1">
                <a:solidFill>
                  <a:schemeClr val="bg1"/>
                </a:solidFill>
                <a:latin typeface="Arial" charset="0"/>
                <a:ea typeface="宋体" pitchFamily="2" charset="-122"/>
              </a:defRPr>
            </a:lvl7pPr>
            <a:lvl8pPr marL="3429000" indent="-228600" algn="ctr" eaLnBrk="0" fontAlgn="base" hangingPunct="0">
              <a:spcBef>
                <a:spcPct val="0"/>
              </a:spcBef>
              <a:spcAft>
                <a:spcPct val="0"/>
              </a:spcAft>
              <a:defRPr kumimoji="1" sz="1200" b="1">
                <a:solidFill>
                  <a:schemeClr val="bg1"/>
                </a:solidFill>
                <a:latin typeface="Arial" charset="0"/>
                <a:ea typeface="宋体" pitchFamily="2" charset="-122"/>
              </a:defRPr>
            </a:lvl8pPr>
            <a:lvl9pPr marL="3886200" indent="-228600" algn="ctr" eaLnBrk="0" fontAlgn="base" hangingPunct="0">
              <a:spcBef>
                <a:spcPct val="0"/>
              </a:spcBef>
              <a:spcAft>
                <a:spcPct val="0"/>
              </a:spcAft>
              <a:defRPr kumimoji="1" sz="1200" b="1">
                <a:solidFill>
                  <a:schemeClr val="bg1"/>
                </a:solidFill>
                <a:latin typeface="Arial" charset="0"/>
                <a:ea typeface="宋体" pitchFamily="2" charset="-122"/>
              </a:defRPr>
            </a:lvl9pPr>
          </a:lstStyle>
          <a:p>
            <a:pPr algn="l" eaLnBrk="1" hangingPunct="1">
              <a:defRPr/>
            </a:pPr>
            <a:r>
              <a:rPr lang="en-US" altLang="zh-CN" sz="2000" smtClean="0">
                <a:solidFill>
                  <a:srgbClr val="63B4D1"/>
                </a:solidFill>
                <a:ea typeface="黑体" pitchFamily="2" charset="-122"/>
              </a:rPr>
              <a:t>THE SCHOOL OF SOFTWARE ENGINEERING OF HUST</a:t>
            </a:r>
          </a:p>
        </p:txBody>
      </p:sp>
      <p:sp>
        <p:nvSpPr>
          <p:cNvPr id="80899" name="Rectangle 3"/>
          <p:cNvSpPr>
            <a:spLocks noGrp="1" noChangeArrowheads="1"/>
          </p:cNvSpPr>
          <p:nvPr>
            <p:ph type="ctrTitle" sz="quarter"/>
          </p:nvPr>
        </p:nvSpPr>
        <p:spPr>
          <a:xfrm>
            <a:off x="609600" y="2420938"/>
            <a:ext cx="8283575" cy="1800225"/>
          </a:xfrm>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0" indent="0" algn="r">
              <a:defRPr sz="3600">
                <a:solidFill>
                  <a:srgbClr val="FFFF00"/>
                </a:solidFill>
              </a:defRPr>
            </a:lvl1pPr>
          </a:lstStyle>
          <a:p>
            <a:pPr lvl="0"/>
            <a:r>
              <a:rPr lang="zh-CN" altLang="en-US" noProof="0" smtClean="0"/>
              <a:t>单击此处编辑母版标题样式</a:t>
            </a:r>
          </a:p>
        </p:txBody>
      </p:sp>
      <p:sp>
        <p:nvSpPr>
          <p:cNvPr id="80900" name="Rectangle 4"/>
          <p:cNvSpPr>
            <a:spLocks noGrp="1" noChangeArrowheads="1"/>
          </p:cNvSpPr>
          <p:nvPr>
            <p:ph type="subTitle" sz="quarter" idx="1"/>
          </p:nvPr>
        </p:nvSpPr>
        <p:spPr>
          <a:xfrm>
            <a:off x="323850" y="4292600"/>
            <a:ext cx="8569325" cy="2160588"/>
          </a:xfrm>
        </p:spPr>
        <p:txBody>
          <a:bodyPr anchor="ctr"/>
          <a:lstStyle>
            <a:lvl1pPr marL="0" indent="0" algn="r">
              <a:buFont typeface="Wingdings 2" pitchFamily="18" charset="2"/>
              <a:buNone/>
              <a:defRPr>
                <a:solidFill>
                  <a:schemeClr val="bg1"/>
                </a:solidFill>
              </a:defRPr>
            </a:lvl1pPr>
          </a:lstStyle>
          <a:p>
            <a:pPr lvl="0"/>
            <a:r>
              <a:rPr lang="zh-CN" altLang="en-US" noProof="0" smtClean="0"/>
              <a:t>单击此处编辑母版副标题样式</a:t>
            </a:r>
          </a:p>
        </p:txBody>
      </p:sp>
    </p:spTree>
    <p:extLst>
      <p:ext uri="{BB962C8B-B14F-4D97-AF65-F5344CB8AC3E}">
        <p14:creationId xmlns:p14="http://schemas.microsoft.com/office/powerpoint/2010/main" val="396267279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606332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69100" y="1052513"/>
            <a:ext cx="2195513" cy="5805487"/>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79388" y="1052513"/>
            <a:ext cx="6437312" cy="5805487"/>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7115674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028775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3354640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79388" y="1773238"/>
            <a:ext cx="4316412"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773238"/>
            <a:ext cx="4316413"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496254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625285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1397859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423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3640291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2451574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1">
          <a:gsLst>
            <a:gs pos="0">
              <a:srgbClr val="5E9EFF"/>
            </a:gs>
            <a:gs pos="39999">
              <a:srgbClr val="85C2FF"/>
            </a:gs>
            <a:gs pos="70000">
              <a:srgbClr val="C4D6EB"/>
            </a:gs>
            <a:gs pos="100000">
              <a:srgbClr val="FFEBFA"/>
            </a:gs>
          </a:gsLst>
          <a:lin ang="13500000" scaled="1"/>
        </a:gra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448800" cy="708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9875" name="Text Box 3"/>
          <p:cNvSpPr txBox="1">
            <a:spLocks noChangeArrowheads="1"/>
          </p:cNvSpPr>
          <p:nvPr/>
        </p:nvSpPr>
        <p:spPr bwMode="auto">
          <a:xfrm>
            <a:off x="8412163" y="6624638"/>
            <a:ext cx="500062" cy="2746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r" eaLnBrk="1" hangingPunct="1"/>
            <a:fld id="{EF9D55D2-7FC0-4789-ADEB-271C560242FB}" type="slidenum">
              <a:rPr kumimoji="0" lang="en-US" altLang="zh-CN">
                <a:solidFill>
                  <a:schemeClr val="tx2"/>
                </a:solidFill>
                <a:latin typeface="Comic Sans MS" panose="030F0702030302020204" pitchFamily="66" charset="0"/>
                <a:cs typeface="Times New Roman" panose="02020603050405020304" pitchFamily="18" charset="0"/>
              </a:rPr>
              <a:pPr algn="r" eaLnBrk="1" hangingPunct="1"/>
              <a:t>‹#›</a:t>
            </a:fld>
            <a:endParaRPr kumimoji="0" lang="en-US" altLang="zh-CN">
              <a:solidFill>
                <a:schemeClr val="tx2"/>
              </a:solidFill>
              <a:latin typeface="Comic Sans MS" panose="030F0702030302020204" pitchFamily="66" charset="0"/>
              <a:cs typeface="Times New Roman" panose="02020603050405020304" pitchFamily="18" charset="0"/>
            </a:endParaRPr>
          </a:p>
        </p:txBody>
      </p:sp>
      <p:sp>
        <p:nvSpPr>
          <p:cNvPr id="79876" name="Rectangle 4"/>
          <p:cNvSpPr>
            <a:spLocks noGrp="1" noChangeArrowheads="1"/>
          </p:cNvSpPr>
          <p:nvPr>
            <p:ph type="title"/>
          </p:nvPr>
        </p:nvSpPr>
        <p:spPr bwMode="auto">
          <a:xfrm>
            <a:off x="179388" y="1052513"/>
            <a:ext cx="8785225" cy="720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45791" dir="3378596"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79877" name="Rectangle 5"/>
          <p:cNvSpPr>
            <a:spLocks noGrp="1" noChangeArrowheads="1"/>
          </p:cNvSpPr>
          <p:nvPr>
            <p:ph type="body" idx="1"/>
          </p:nvPr>
        </p:nvSpPr>
        <p:spPr bwMode="auto">
          <a:xfrm>
            <a:off x="179388" y="1773238"/>
            <a:ext cx="8785225" cy="5084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79878" name="Rectangle 6"/>
          <p:cNvSpPr>
            <a:spLocks noChangeArrowheads="1"/>
          </p:cNvSpPr>
          <p:nvPr/>
        </p:nvSpPr>
        <p:spPr bwMode="auto">
          <a:xfrm>
            <a:off x="152400" y="1700213"/>
            <a:ext cx="5638800" cy="76200"/>
          </a:xfrm>
          <a:prstGeom prst="rect">
            <a:avLst/>
          </a:prstGeom>
          <a:gradFill rotWithShape="0">
            <a:gsLst>
              <a:gs pos="0">
                <a:srgbClr val="6666FF"/>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031" name="Text Box 7"/>
          <p:cNvSpPr txBox="1">
            <a:spLocks noChangeArrowheads="1"/>
          </p:cNvSpPr>
          <p:nvPr/>
        </p:nvSpPr>
        <p:spPr bwMode="auto">
          <a:xfrm>
            <a:off x="3563938" y="111125"/>
            <a:ext cx="5688012"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1200" b="1">
                <a:solidFill>
                  <a:schemeClr val="bg1"/>
                </a:solidFill>
                <a:latin typeface="Arial" charset="0"/>
                <a:ea typeface="宋体" pitchFamily="2" charset="-122"/>
              </a:defRPr>
            </a:lvl1pPr>
            <a:lvl2pPr marL="742950" indent="-285750">
              <a:defRPr kumimoji="1" sz="1200" b="1">
                <a:solidFill>
                  <a:schemeClr val="bg1"/>
                </a:solidFill>
                <a:latin typeface="Arial" charset="0"/>
                <a:ea typeface="宋体" pitchFamily="2" charset="-122"/>
              </a:defRPr>
            </a:lvl2pPr>
            <a:lvl3pPr marL="1143000" indent="-228600">
              <a:defRPr kumimoji="1" sz="1200" b="1">
                <a:solidFill>
                  <a:schemeClr val="bg1"/>
                </a:solidFill>
                <a:latin typeface="Arial" charset="0"/>
                <a:ea typeface="宋体" pitchFamily="2" charset="-122"/>
              </a:defRPr>
            </a:lvl3pPr>
            <a:lvl4pPr marL="1600200" indent="-228600">
              <a:defRPr kumimoji="1" sz="1200" b="1">
                <a:solidFill>
                  <a:schemeClr val="bg1"/>
                </a:solidFill>
                <a:latin typeface="Arial" charset="0"/>
                <a:ea typeface="宋体" pitchFamily="2" charset="-122"/>
              </a:defRPr>
            </a:lvl4pPr>
            <a:lvl5pPr marL="2057400" indent="-228600">
              <a:defRPr kumimoji="1" sz="1200" b="1">
                <a:solidFill>
                  <a:schemeClr val="bg1"/>
                </a:solidFill>
                <a:latin typeface="Arial" charset="0"/>
                <a:ea typeface="宋体" pitchFamily="2" charset="-122"/>
              </a:defRPr>
            </a:lvl5pPr>
            <a:lvl6pPr marL="2514600" indent="-228600" algn="ctr" eaLnBrk="0" fontAlgn="base" hangingPunct="0">
              <a:spcBef>
                <a:spcPct val="0"/>
              </a:spcBef>
              <a:spcAft>
                <a:spcPct val="0"/>
              </a:spcAft>
              <a:defRPr kumimoji="1" sz="1200" b="1">
                <a:solidFill>
                  <a:schemeClr val="bg1"/>
                </a:solidFill>
                <a:latin typeface="Arial" charset="0"/>
                <a:ea typeface="宋体" pitchFamily="2" charset="-122"/>
              </a:defRPr>
            </a:lvl6pPr>
            <a:lvl7pPr marL="2971800" indent="-228600" algn="ctr" eaLnBrk="0" fontAlgn="base" hangingPunct="0">
              <a:spcBef>
                <a:spcPct val="0"/>
              </a:spcBef>
              <a:spcAft>
                <a:spcPct val="0"/>
              </a:spcAft>
              <a:defRPr kumimoji="1" sz="1200" b="1">
                <a:solidFill>
                  <a:schemeClr val="bg1"/>
                </a:solidFill>
                <a:latin typeface="Arial" charset="0"/>
                <a:ea typeface="宋体" pitchFamily="2" charset="-122"/>
              </a:defRPr>
            </a:lvl7pPr>
            <a:lvl8pPr marL="3429000" indent="-228600" algn="ctr" eaLnBrk="0" fontAlgn="base" hangingPunct="0">
              <a:spcBef>
                <a:spcPct val="0"/>
              </a:spcBef>
              <a:spcAft>
                <a:spcPct val="0"/>
              </a:spcAft>
              <a:defRPr kumimoji="1" sz="1200" b="1">
                <a:solidFill>
                  <a:schemeClr val="bg1"/>
                </a:solidFill>
                <a:latin typeface="Arial" charset="0"/>
                <a:ea typeface="宋体" pitchFamily="2" charset="-122"/>
              </a:defRPr>
            </a:lvl8pPr>
            <a:lvl9pPr marL="3886200" indent="-228600" algn="ctr" eaLnBrk="0" fontAlgn="base" hangingPunct="0">
              <a:spcBef>
                <a:spcPct val="0"/>
              </a:spcBef>
              <a:spcAft>
                <a:spcPct val="0"/>
              </a:spcAft>
              <a:defRPr kumimoji="1" sz="1200" b="1">
                <a:solidFill>
                  <a:schemeClr val="bg1"/>
                </a:solidFill>
                <a:latin typeface="Arial" charset="0"/>
                <a:ea typeface="宋体" pitchFamily="2" charset="-122"/>
              </a:defRPr>
            </a:lvl9pPr>
          </a:lstStyle>
          <a:p>
            <a:pPr algn="r" eaLnBrk="1" hangingPunct="1">
              <a:defRPr/>
            </a:pPr>
            <a:r>
              <a:rPr lang="en-US" altLang="zh-CN" sz="1600" smtClean="0"/>
              <a:t>THE SCHOOL OF SOFTWARE ENGINEERING OF HUST</a:t>
            </a:r>
          </a:p>
        </p:txBody>
      </p:sp>
    </p:spTree>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9878"/>
                                        </p:tgtEl>
                                        <p:attrNameLst>
                                          <p:attrName>style.visibility</p:attrName>
                                        </p:attrNameLst>
                                      </p:cBhvr>
                                      <p:to>
                                        <p:strVal val="visible"/>
                                      </p:to>
                                    </p:set>
                                    <p:animEffect transition="in" filter="wipe(left)">
                                      <p:cBhvr>
                                        <p:cTn id="7" dur="500"/>
                                        <p:tgtEl>
                                          <p:spTgt spid="79878"/>
                                        </p:tgtEl>
                                      </p:cBhvr>
                                    </p:animEffect>
                                  </p:childTnLst>
                                </p:cTn>
                              </p:par>
                            </p:childTnLst>
                          </p:cTn>
                        </p:par>
                        <p:par>
                          <p:cTn id="8" fill="hold" nodeType="afterGroup">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79876"/>
                                        </p:tgtEl>
                                        <p:attrNameLst>
                                          <p:attrName>style.visibility</p:attrName>
                                        </p:attrNameLst>
                                      </p:cBhvr>
                                      <p:to>
                                        <p:strVal val="visible"/>
                                      </p:to>
                                    </p:set>
                                    <p:animEffect transition="in" filter="slide(fromBottom)">
                                      <p:cBhvr>
                                        <p:cTn id="11" dur="500"/>
                                        <p:tgtEl>
                                          <p:spTgt spid="79876"/>
                                        </p:tgtEl>
                                      </p:cBhvr>
                                    </p:animEffect>
                                  </p:childTnLst>
                                </p:cTn>
                              </p:par>
                            </p:childTnLst>
                          </p:cTn>
                        </p:par>
                        <p:par>
                          <p:cTn id="12" fill="hold" nodeType="afterGroup">
                            <p:stCondLst>
                              <p:cond delay="1000"/>
                            </p:stCondLst>
                            <p:childTnLst>
                              <p:par>
                                <p:cTn id="13" presetID="12" presetClass="entr" presetSubtype="1" fill="hold" grpId="0" nodeType="afterEffect">
                                  <p:stCondLst>
                                    <p:cond delay="0"/>
                                  </p:stCondLst>
                                  <p:childTnLst>
                                    <p:set>
                                      <p:cBhvr>
                                        <p:cTn id="14" dur="1" fill="hold">
                                          <p:stCondLst>
                                            <p:cond delay="0"/>
                                          </p:stCondLst>
                                        </p:cTn>
                                        <p:tgtEl>
                                          <p:spTgt spid="79877">
                                            <p:txEl>
                                              <p:pRg st="0" end="0"/>
                                            </p:txEl>
                                          </p:spTgt>
                                        </p:tgtEl>
                                        <p:attrNameLst>
                                          <p:attrName>style.visibility</p:attrName>
                                        </p:attrNameLst>
                                      </p:cBhvr>
                                      <p:to>
                                        <p:strVal val="visible"/>
                                      </p:to>
                                    </p:set>
                                    <p:animEffect transition="in" filter="slide(fromTop)">
                                      <p:cBhvr>
                                        <p:cTn id="15" dur="500"/>
                                        <p:tgtEl>
                                          <p:spTgt spid="79877">
                                            <p:txEl>
                                              <p:pRg st="0" end="0"/>
                                            </p:txEl>
                                          </p:spTgt>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79877">
                                            <p:txEl>
                                              <p:pRg st="1" end="1"/>
                                            </p:txEl>
                                          </p:spTgt>
                                        </p:tgtEl>
                                        <p:attrNameLst>
                                          <p:attrName>style.visibility</p:attrName>
                                        </p:attrNameLst>
                                      </p:cBhvr>
                                      <p:to>
                                        <p:strVal val="visible"/>
                                      </p:to>
                                    </p:set>
                                    <p:animEffect transition="in" filter="slide(fromTop)">
                                      <p:cBhvr>
                                        <p:cTn id="18" dur="500"/>
                                        <p:tgtEl>
                                          <p:spTgt spid="79877">
                                            <p:txEl>
                                              <p:pRg st="1" end="1"/>
                                            </p:txEl>
                                          </p:spTgt>
                                        </p:tgtEl>
                                      </p:cBhvr>
                                    </p:animEffect>
                                  </p:childTnLst>
                                </p:cTn>
                              </p:par>
                              <p:par>
                                <p:cTn id="19" presetID="12" presetClass="entr" presetSubtype="1" fill="hold" grpId="0" nodeType="withEffect">
                                  <p:stCondLst>
                                    <p:cond delay="0"/>
                                  </p:stCondLst>
                                  <p:childTnLst>
                                    <p:set>
                                      <p:cBhvr>
                                        <p:cTn id="20" dur="1" fill="hold">
                                          <p:stCondLst>
                                            <p:cond delay="0"/>
                                          </p:stCondLst>
                                        </p:cTn>
                                        <p:tgtEl>
                                          <p:spTgt spid="79877">
                                            <p:txEl>
                                              <p:pRg st="2" end="2"/>
                                            </p:txEl>
                                          </p:spTgt>
                                        </p:tgtEl>
                                        <p:attrNameLst>
                                          <p:attrName>style.visibility</p:attrName>
                                        </p:attrNameLst>
                                      </p:cBhvr>
                                      <p:to>
                                        <p:strVal val="visible"/>
                                      </p:to>
                                    </p:set>
                                    <p:animEffect transition="in" filter="slide(fromTop)">
                                      <p:cBhvr>
                                        <p:cTn id="21" dur="500"/>
                                        <p:tgtEl>
                                          <p:spTgt spid="79877">
                                            <p:txEl>
                                              <p:pRg st="2" end="2"/>
                                            </p:txEl>
                                          </p:spTgt>
                                        </p:tgtEl>
                                      </p:cBhvr>
                                    </p:animEffect>
                                  </p:childTnLst>
                                </p:cTn>
                              </p:par>
                              <p:par>
                                <p:cTn id="22" presetID="12" presetClass="entr" presetSubtype="1" fill="hold" grpId="0" nodeType="withEffect">
                                  <p:stCondLst>
                                    <p:cond delay="0"/>
                                  </p:stCondLst>
                                  <p:childTnLst>
                                    <p:set>
                                      <p:cBhvr>
                                        <p:cTn id="23" dur="1" fill="hold">
                                          <p:stCondLst>
                                            <p:cond delay="0"/>
                                          </p:stCondLst>
                                        </p:cTn>
                                        <p:tgtEl>
                                          <p:spTgt spid="79877">
                                            <p:txEl>
                                              <p:pRg st="3" end="3"/>
                                            </p:txEl>
                                          </p:spTgt>
                                        </p:tgtEl>
                                        <p:attrNameLst>
                                          <p:attrName>style.visibility</p:attrName>
                                        </p:attrNameLst>
                                      </p:cBhvr>
                                      <p:to>
                                        <p:strVal val="visible"/>
                                      </p:to>
                                    </p:set>
                                    <p:animEffect transition="in" filter="slide(fromTop)">
                                      <p:cBhvr>
                                        <p:cTn id="24" dur="500"/>
                                        <p:tgtEl>
                                          <p:spTgt spid="79877">
                                            <p:txEl>
                                              <p:pRg st="3" end="3"/>
                                            </p:txEl>
                                          </p:spTgt>
                                        </p:tgtEl>
                                      </p:cBhvr>
                                    </p:animEffect>
                                  </p:childTnLst>
                                </p:cTn>
                              </p:par>
                              <p:par>
                                <p:cTn id="25" presetID="12" presetClass="entr" presetSubtype="1" fill="hold" grpId="0" nodeType="withEffect">
                                  <p:stCondLst>
                                    <p:cond delay="0"/>
                                  </p:stCondLst>
                                  <p:childTnLst>
                                    <p:set>
                                      <p:cBhvr>
                                        <p:cTn id="26" dur="1" fill="hold">
                                          <p:stCondLst>
                                            <p:cond delay="0"/>
                                          </p:stCondLst>
                                        </p:cTn>
                                        <p:tgtEl>
                                          <p:spTgt spid="79877">
                                            <p:txEl>
                                              <p:pRg st="4" end="4"/>
                                            </p:txEl>
                                          </p:spTgt>
                                        </p:tgtEl>
                                        <p:attrNameLst>
                                          <p:attrName>style.visibility</p:attrName>
                                        </p:attrNameLst>
                                      </p:cBhvr>
                                      <p:to>
                                        <p:strVal val="visible"/>
                                      </p:to>
                                    </p:set>
                                    <p:animEffect transition="in" filter="slide(fromTop)">
                                      <p:cBhvr>
                                        <p:cTn id="27" dur="500"/>
                                        <p:tgtEl>
                                          <p:spTgt spid="7987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876" grpId="0" autoUpdateAnimBg="0"/>
      <p:bldP spid="79877" grpId="0" build="p" autoUpdateAnimBg="0" advAuto="0">
        <p:tmplLst>
          <p:tmpl lvl="1">
            <p:tnLst>
              <p:par>
                <p:cTn presetID="12" presetClass="entr" presetSubtype="1" fill="hold" nodeType="after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2">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3">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4">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5">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Lst>
      </p:bldP>
      <p:bldP spid="79878" grpId="0" animBg="1"/>
    </p:bldLst>
  </p:timing>
  <p:txStyles>
    <p:titleStyle>
      <a:lvl1pPr marL="342900" indent="-342900" algn="l" rtl="0" eaLnBrk="0" fontAlgn="base" hangingPunct="0">
        <a:spcBef>
          <a:spcPct val="20000"/>
        </a:spcBef>
        <a:spcAft>
          <a:spcPct val="0"/>
        </a:spcAft>
        <a:defRPr sz="2800" b="1">
          <a:solidFill>
            <a:schemeClr val="accent2"/>
          </a:solidFill>
          <a:latin typeface="+mj-lt"/>
          <a:ea typeface="+mj-ea"/>
          <a:cs typeface="+mj-cs"/>
        </a:defRPr>
      </a:lvl1pPr>
      <a:lvl2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2pPr>
      <a:lvl3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3pPr>
      <a:lvl4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4pPr>
      <a:lvl5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5pPr>
      <a:lvl6pPr marL="800100" indent="-342900" algn="l" rtl="0" fontAlgn="base">
        <a:spcBef>
          <a:spcPct val="20000"/>
        </a:spcBef>
        <a:spcAft>
          <a:spcPct val="0"/>
        </a:spcAft>
        <a:defRPr sz="2800" b="1">
          <a:solidFill>
            <a:schemeClr val="accent2"/>
          </a:solidFill>
          <a:latin typeface="Arial" charset="0"/>
          <a:ea typeface="宋体" pitchFamily="2" charset="-122"/>
        </a:defRPr>
      </a:lvl6pPr>
      <a:lvl7pPr marL="1257300" indent="-342900" algn="l" rtl="0" fontAlgn="base">
        <a:spcBef>
          <a:spcPct val="20000"/>
        </a:spcBef>
        <a:spcAft>
          <a:spcPct val="0"/>
        </a:spcAft>
        <a:defRPr sz="2800" b="1">
          <a:solidFill>
            <a:schemeClr val="accent2"/>
          </a:solidFill>
          <a:latin typeface="Arial" charset="0"/>
          <a:ea typeface="宋体" pitchFamily="2" charset="-122"/>
        </a:defRPr>
      </a:lvl7pPr>
      <a:lvl8pPr marL="1714500" indent="-342900" algn="l" rtl="0" fontAlgn="base">
        <a:spcBef>
          <a:spcPct val="20000"/>
        </a:spcBef>
        <a:spcAft>
          <a:spcPct val="0"/>
        </a:spcAft>
        <a:defRPr sz="2800" b="1">
          <a:solidFill>
            <a:schemeClr val="accent2"/>
          </a:solidFill>
          <a:latin typeface="Arial" charset="0"/>
          <a:ea typeface="宋体" pitchFamily="2" charset="-122"/>
        </a:defRPr>
      </a:lvl8pPr>
      <a:lvl9pPr marL="2171700" indent="-342900" algn="l" rtl="0" fontAlgn="base">
        <a:spcBef>
          <a:spcPct val="20000"/>
        </a:spcBef>
        <a:spcAft>
          <a:spcPct val="0"/>
        </a:spcAft>
        <a:defRPr sz="2800" b="1">
          <a:solidFill>
            <a:schemeClr val="accent2"/>
          </a:solidFill>
          <a:latin typeface="Arial" charset="0"/>
          <a:ea typeface="宋体" pitchFamily="2" charset="-122"/>
        </a:defRPr>
      </a:lvl9pPr>
    </p:titleStyle>
    <p:bodyStyle>
      <a:lvl1pPr marL="342900" indent="-342900" algn="l" rtl="0" eaLnBrk="0" fontAlgn="base" hangingPunct="0">
        <a:spcBef>
          <a:spcPct val="30000"/>
        </a:spcBef>
        <a:spcAft>
          <a:spcPct val="0"/>
        </a:spcAft>
        <a:buClr>
          <a:srgbClr val="0000FF"/>
        </a:buClr>
        <a:buFont typeface="Wingdings 2" panose="05020102010507070707" pitchFamily="18" charset="2"/>
        <a:buChar char="¡"/>
        <a:defRPr sz="2800" b="1">
          <a:solidFill>
            <a:schemeClr val="tx1"/>
          </a:solidFill>
          <a:latin typeface="+mn-lt"/>
          <a:ea typeface="+mn-ea"/>
          <a:cs typeface="+mn-cs"/>
        </a:defRPr>
      </a:lvl1pPr>
      <a:lvl2pPr marL="742950" indent="-220663" algn="l" rtl="0" eaLnBrk="0" fontAlgn="base" hangingPunct="0">
        <a:spcBef>
          <a:spcPct val="20000"/>
        </a:spcBef>
        <a:spcAft>
          <a:spcPct val="0"/>
        </a:spcAft>
        <a:buClr>
          <a:srgbClr val="0000FF"/>
        </a:buClr>
        <a:buFont typeface="黑体" panose="02010609060101010101" pitchFamily="49" charset="-122"/>
        <a:buChar char="–"/>
        <a:defRPr sz="2400" b="1">
          <a:solidFill>
            <a:schemeClr val="tx1"/>
          </a:solidFill>
          <a:latin typeface="+mn-lt"/>
          <a:ea typeface="+mn-ea"/>
        </a:defRPr>
      </a:lvl2pPr>
      <a:lvl3pPr marL="1150938" indent="-228600" algn="l" rtl="0" eaLnBrk="0" fontAlgn="base" hangingPunct="0">
        <a:spcBef>
          <a:spcPct val="20000"/>
        </a:spcBef>
        <a:spcAft>
          <a:spcPct val="0"/>
        </a:spcAft>
        <a:buClr>
          <a:srgbClr val="0000FF"/>
        </a:buClr>
        <a:buFont typeface="黑体" panose="02010609060101010101" pitchFamily="49" charset="-122"/>
        <a:buChar char="–"/>
        <a:defRPr sz="2000" b="1">
          <a:solidFill>
            <a:schemeClr val="tx1"/>
          </a:solidFill>
          <a:latin typeface="+mn-lt"/>
          <a:ea typeface="+mn-ea"/>
        </a:defRPr>
      </a:lvl3pPr>
      <a:lvl4pPr marL="1600200" indent="-228600" algn="l" rtl="0" eaLnBrk="0" fontAlgn="base" hangingPunct="0">
        <a:spcBef>
          <a:spcPct val="20000"/>
        </a:spcBef>
        <a:spcAft>
          <a:spcPct val="0"/>
        </a:spcAft>
        <a:buClr>
          <a:srgbClr val="0000FF"/>
        </a:buClr>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0"/>
        </a:spcBef>
        <a:spcAft>
          <a:spcPct val="0"/>
        </a:spcAft>
        <a:buClr>
          <a:srgbClr val="0000FF"/>
        </a:buClr>
        <a:buFont typeface="Wingdings" panose="05000000000000000000" pitchFamily="2" charset="2"/>
        <a:buChar char="§"/>
        <a:defRPr>
          <a:solidFill>
            <a:schemeClr val="tx1"/>
          </a:solidFill>
          <a:latin typeface="+mn-lt"/>
          <a:ea typeface="+mn-ea"/>
        </a:defRPr>
      </a:lvl5pPr>
      <a:lvl6pPr marL="25146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6pPr>
      <a:lvl7pPr marL="29718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7pPr>
      <a:lvl8pPr marL="34290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8pPr>
      <a:lvl9pPr marL="38862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314" name="Rectangle 17"/>
          <p:cNvSpPr>
            <a:spLocks noGrp="1" noChangeArrowheads="1"/>
          </p:cNvSpPr>
          <p:nvPr>
            <p:ph type="ctrTitle"/>
          </p:nvPr>
        </p:nvSpPr>
        <p:spPr>
          <a:noFill/>
        </p:spPr>
        <p:txBody>
          <a:bodyPr/>
          <a:lstStyle/>
          <a:p>
            <a:pPr algn="ctr" eaLnBrk="1" hangingPunct="1"/>
            <a:r>
              <a:rPr lang="zh-CN" altLang="en-US" smtClean="0"/>
              <a:t>第 </a:t>
            </a:r>
            <a:r>
              <a:rPr lang="en-US" altLang="zh-CN" smtClean="0"/>
              <a:t>10 </a:t>
            </a:r>
            <a:r>
              <a:rPr lang="zh-CN" altLang="en-US" smtClean="0"/>
              <a:t>章   软件项目收尾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423"/>
    </mc:Choice>
    <mc:Fallback>
      <p:transition spd="slow" advTm="54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zh-CN" altLang="en-US" smtClean="0"/>
              <a:t>软件项目收尾过程</a:t>
            </a:r>
          </a:p>
        </p:txBody>
      </p:sp>
      <p:sp>
        <p:nvSpPr>
          <p:cNvPr id="22531" name="Rectangle 3"/>
          <p:cNvSpPr>
            <a:spLocks noGrp="1" noChangeArrowheads="1"/>
          </p:cNvSpPr>
          <p:nvPr>
            <p:ph type="body" idx="1"/>
          </p:nvPr>
        </p:nvSpPr>
        <p:spPr>
          <a:xfrm>
            <a:off x="539750" y="1916113"/>
            <a:ext cx="8424863" cy="4941887"/>
          </a:xfrm>
        </p:spPr>
        <p:txBody>
          <a:bodyPr/>
          <a:lstStyle/>
          <a:p>
            <a:pPr eaLnBrk="1" hangingPunct="1"/>
            <a:r>
              <a:rPr lang="zh-CN" altLang="en-US" sz="2000" smtClean="0">
                <a:solidFill>
                  <a:srgbClr val="CC0000"/>
                </a:solidFill>
                <a:latin typeface="黑体" panose="02010609060101010101" pitchFamily="49" charset="-122"/>
                <a:ea typeface="黑体" panose="02010609060101010101" pitchFamily="49" charset="-122"/>
              </a:rPr>
              <a:t>项目收尾工作内容</a:t>
            </a:r>
          </a:p>
          <a:p>
            <a:pPr eaLnBrk="1" hangingPunct="1">
              <a:lnSpc>
                <a:spcPct val="130000"/>
              </a:lnSpc>
            </a:pPr>
            <a:r>
              <a:rPr lang="zh-CN" altLang="en-US" sz="2000" smtClean="0">
                <a:solidFill>
                  <a:schemeClr val="accent2"/>
                </a:solidFill>
                <a:latin typeface="黑体" panose="02010609060101010101" pitchFamily="49" charset="-122"/>
                <a:ea typeface="黑体" panose="02010609060101010101" pitchFamily="49" charset="-122"/>
              </a:rPr>
              <a:t>范围确认</a:t>
            </a:r>
            <a:r>
              <a:rPr lang="zh-CN" altLang="en-US" sz="2000" smtClean="0">
                <a:latin typeface="宋体" panose="02010600030101010101" pitchFamily="2" charset="-122"/>
              </a:rPr>
              <a:t>  项目接收前，重新审核工作成果，检验项目的各项工作范围是否完成，或者完成到何种程度，最后，双方确认签字</a:t>
            </a:r>
          </a:p>
          <a:p>
            <a:pPr eaLnBrk="1" hangingPunct="1">
              <a:lnSpc>
                <a:spcPct val="130000"/>
              </a:lnSpc>
            </a:pPr>
            <a:r>
              <a:rPr lang="zh-CN" altLang="en-US" sz="2000" smtClean="0">
                <a:solidFill>
                  <a:schemeClr val="accent2"/>
                </a:solidFill>
                <a:latin typeface="黑体" panose="02010609060101010101" pitchFamily="49" charset="-122"/>
                <a:ea typeface="黑体" panose="02010609060101010101" pitchFamily="49" charset="-122"/>
              </a:rPr>
              <a:t>质量验收</a:t>
            </a:r>
            <a:r>
              <a:rPr lang="zh-CN" altLang="en-US" sz="2000" smtClean="0">
                <a:latin typeface="宋体" panose="02010600030101010101" pitchFamily="2" charset="-122"/>
              </a:rPr>
              <a:t>  质量验收是控制项目最终质量的重要手段，依据质量计划和相关的质量标准进行验收，不合格不予接收</a:t>
            </a:r>
          </a:p>
          <a:p>
            <a:pPr eaLnBrk="1" hangingPunct="1">
              <a:lnSpc>
                <a:spcPct val="130000"/>
              </a:lnSpc>
            </a:pPr>
            <a:r>
              <a:rPr lang="zh-CN" altLang="en-US" sz="2000" smtClean="0">
                <a:solidFill>
                  <a:schemeClr val="accent2"/>
                </a:solidFill>
                <a:latin typeface="黑体" panose="02010609060101010101" pitchFamily="49" charset="-122"/>
                <a:ea typeface="黑体" panose="02010609060101010101" pitchFamily="49" charset="-122"/>
              </a:rPr>
              <a:t>费用决算</a:t>
            </a:r>
            <a:r>
              <a:rPr lang="zh-CN" altLang="en-US" sz="2000" smtClean="0">
                <a:latin typeface="宋体" panose="02010600030101010101" pitchFamily="2" charset="-122"/>
              </a:rPr>
              <a:t>  费用决算是指对从项目开始到项目结束全过程所支付的全部费用进行核算，编制项目决算表的过程</a:t>
            </a:r>
          </a:p>
          <a:p>
            <a:pPr eaLnBrk="1" hangingPunct="1">
              <a:lnSpc>
                <a:spcPct val="130000"/>
              </a:lnSpc>
            </a:pPr>
            <a:r>
              <a:rPr lang="zh-CN" altLang="en-US" sz="2000" smtClean="0">
                <a:solidFill>
                  <a:schemeClr val="accent2"/>
                </a:solidFill>
                <a:latin typeface="黑体" panose="02010609060101010101" pitchFamily="49" charset="-122"/>
                <a:ea typeface="黑体" panose="02010609060101010101" pitchFamily="49" charset="-122"/>
              </a:rPr>
              <a:t>合同终结</a:t>
            </a:r>
            <a:r>
              <a:rPr lang="zh-CN" altLang="en-US" sz="2000" smtClean="0">
                <a:latin typeface="宋体" panose="02010600030101010101" pitchFamily="2" charset="-122"/>
              </a:rPr>
              <a:t>  整理并存档各种合同文件</a:t>
            </a:r>
          </a:p>
          <a:p>
            <a:pPr eaLnBrk="1" hangingPunct="1">
              <a:lnSpc>
                <a:spcPct val="130000"/>
              </a:lnSpc>
            </a:pPr>
            <a:r>
              <a:rPr lang="zh-CN" altLang="en-US" sz="2000" smtClean="0">
                <a:solidFill>
                  <a:schemeClr val="accent2"/>
                </a:solidFill>
                <a:latin typeface="黑体" panose="02010609060101010101" pitchFamily="49" charset="-122"/>
                <a:ea typeface="黑体" panose="02010609060101010101" pitchFamily="49" charset="-122"/>
              </a:rPr>
              <a:t>资料验收</a:t>
            </a:r>
            <a:r>
              <a:rPr lang="zh-CN" altLang="en-US" sz="2000" smtClean="0">
                <a:latin typeface="宋体" panose="02010600030101010101" pitchFamily="2" charset="-122"/>
              </a:rPr>
              <a:t>  检查项目过程中的所有文件是否齐全，然后进行归档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7377"/>
    </mc:Choice>
    <mc:Fallback>
      <p:transition spd="slow" advTm="57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zh-CN" altLang="en-US" smtClean="0"/>
              <a:t>软件项目收尾过程</a:t>
            </a:r>
          </a:p>
        </p:txBody>
      </p:sp>
      <p:sp>
        <p:nvSpPr>
          <p:cNvPr id="23555" name="Rectangle 3"/>
          <p:cNvSpPr>
            <a:spLocks noGrp="1" noChangeArrowheads="1"/>
          </p:cNvSpPr>
          <p:nvPr>
            <p:ph type="body" idx="1"/>
          </p:nvPr>
        </p:nvSpPr>
        <p:spPr>
          <a:xfrm>
            <a:off x="539750" y="1844675"/>
            <a:ext cx="8424863" cy="5013325"/>
          </a:xfrm>
        </p:spPr>
        <p:txBody>
          <a:bodyPr/>
          <a:lstStyle/>
          <a:p>
            <a:pPr eaLnBrk="1" hangingPunct="1"/>
            <a:r>
              <a:rPr lang="zh-CN" altLang="en-US" sz="2000" smtClean="0">
                <a:solidFill>
                  <a:srgbClr val="CC0000"/>
                </a:solidFill>
                <a:latin typeface="黑体" panose="02010609060101010101" pitchFamily="49" charset="-122"/>
                <a:ea typeface="黑体" panose="02010609060101010101" pitchFamily="49" charset="-122"/>
              </a:rPr>
              <a:t>项目最后评审</a:t>
            </a:r>
          </a:p>
          <a:p>
            <a:pPr eaLnBrk="1" hangingPunct="1">
              <a:lnSpc>
                <a:spcPct val="130000"/>
              </a:lnSpc>
              <a:buFont typeface="Wingdings 2" panose="05020102010507070707" pitchFamily="18" charset="2"/>
              <a:buNone/>
            </a:pPr>
            <a:r>
              <a:rPr lang="zh-CN" altLang="en-US" sz="2000" smtClean="0"/>
              <a:t>     </a:t>
            </a:r>
            <a:r>
              <a:rPr lang="en-US" altLang="zh-CN" sz="2000" smtClean="0">
                <a:solidFill>
                  <a:srgbClr val="CC0000"/>
                </a:solidFill>
              </a:rPr>
              <a:t>—— </a:t>
            </a:r>
            <a:r>
              <a:rPr lang="zh-CN" altLang="en-US" sz="2000" smtClean="0">
                <a:solidFill>
                  <a:schemeClr val="accent2"/>
                </a:solidFill>
              </a:rPr>
              <a:t>项目结束中一个重要的过程是项目的最后评审，它是对项目进行全面的评价和审核。</a:t>
            </a:r>
          </a:p>
          <a:p>
            <a:pPr lvl="1" eaLnBrk="1" hangingPunct="1"/>
            <a:r>
              <a:rPr lang="zh-CN" altLang="en-US" sz="2000" smtClean="0">
                <a:latin typeface="宋体" panose="02010600030101010101" pitchFamily="2" charset="-122"/>
              </a:rPr>
              <a:t>是否实现项目目标</a:t>
            </a:r>
          </a:p>
          <a:p>
            <a:pPr lvl="1" eaLnBrk="1" hangingPunct="1"/>
            <a:r>
              <a:rPr lang="zh-CN" altLang="en-US" sz="2000" smtClean="0">
                <a:latin typeface="宋体" panose="02010600030101010101" pitchFamily="2" charset="-122"/>
              </a:rPr>
              <a:t>是否遵循项目进度</a:t>
            </a:r>
          </a:p>
          <a:p>
            <a:pPr lvl="1" eaLnBrk="1" hangingPunct="1"/>
            <a:r>
              <a:rPr lang="zh-CN" altLang="en-US" sz="2000" smtClean="0">
                <a:latin typeface="宋体" panose="02010600030101010101" pitchFamily="2" charset="-122"/>
              </a:rPr>
              <a:t>是否在预算成本内完成项目</a:t>
            </a:r>
          </a:p>
          <a:p>
            <a:pPr lvl="1" eaLnBrk="1" hangingPunct="1"/>
            <a:r>
              <a:rPr lang="zh-CN" altLang="en-US" sz="2000" smtClean="0">
                <a:latin typeface="宋体" panose="02010600030101010101" pitchFamily="2" charset="-122"/>
              </a:rPr>
              <a:t>项目进度过程中出现的突发问题以及解决措施是否合适，问题是否得到解决</a:t>
            </a:r>
          </a:p>
          <a:p>
            <a:pPr lvl="1" eaLnBrk="1" hangingPunct="1"/>
            <a:r>
              <a:rPr lang="zh-CN" altLang="en-US" sz="2000" smtClean="0">
                <a:latin typeface="宋体" panose="02010600030101010101" pitchFamily="2" charset="-122"/>
              </a:rPr>
              <a:t>对特殊成绩的讨论和认识</a:t>
            </a:r>
          </a:p>
          <a:p>
            <a:pPr lvl="1" eaLnBrk="1" hangingPunct="1"/>
            <a:r>
              <a:rPr lang="zh-CN" altLang="en-US" sz="2000" smtClean="0">
                <a:latin typeface="宋体" panose="02010600030101010101" pitchFamily="2" charset="-122"/>
              </a:rPr>
              <a:t>回顾客户和上层经理人员的评论</a:t>
            </a:r>
          </a:p>
          <a:p>
            <a:pPr lvl="1" eaLnBrk="1" hangingPunct="1"/>
            <a:r>
              <a:rPr lang="zh-CN" altLang="en-US" sz="2000" smtClean="0">
                <a:latin typeface="宋体" panose="02010600030101010101" pitchFamily="2" charset="-122"/>
              </a:rPr>
              <a:t>从该项目的实践中可以得到哪些经验和教训</a:t>
            </a:r>
          </a:p>
          <a:p>
            <a:pPr eaLnBrk="1" hangingPunct="1"/>
            <a:endParaRPr lang="en-US" altLang="zh-CN" sz="2000" smtClean="0">
              <a:latin typeface="黑体" panose="02010609060101010101" pitchFamily="49" charset="-122"/>
              <a:ea typeface="黑体" panose="02010609060101010101" pitchFamily="49"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265"/>
    </mc:Choice>
    <mc:Fallback>
      <p:transition spd="slow" advTm="55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zh-CN" altLang="en-US" smtClean="0"/>
              <a:t>软件项目收尾过程</a:t>
            </a:r>
          </a:p>
        </p:txBody>
      </p:sp>
      <p:sp>
        <p:nvSpPr>
          <p:cNvPr id="24579" name="Rectangle 3"/>
          <p:cNvSpPr>
            <a:spLocks noGrp="1" noChangeArrowheads="1"/>
          </p:cNvSpPr>
          <p:nvPr>
            <p:ph type="body" idx="1"/>
          </p:nvPr>
        </p:nvSpPr>
        <p:spPr>
          <a:xfrm>
            <a:off x="539750" y="2205038"/>
            <a:ext cx="8604250" cy="4652962"/>
          </a:xfrm>
        </p:spPr>
        <p:txBody>
          <a:bodyPr/>
          <a:lstStyle/>
          <a:p>
            <a:pPr eaLnBrk="1" hangingPunct="1"/>
            <a:r>
              <a:rPr lang="zh-CN" altLang="en-US" sz="2000" smtClean="0">
                <a:solidFill>
                  <a:srgbClr val="CC0000"/>
                </a:solidFill>
                <a:latin typeface="黑体" panose="02010609060101010101" pitchFamily="49" charset="-122"/>
                <a:ea typeface="黑体" panose="02010609060101010101" pitchFamily="49" charset="-122"/>
              </a:rPr>
              <a:t>项目结束总结</a:t>
            </a:r>
          </a:p>
          <a:p>
            <a:pPr eaLnBrk="1" hangingPunct="1">
              <a:buFont typeface="Wingdings 2" panose="05020102010507070707" pitchFamily="18" charset="2"/>
              <a:buNone/>
            </a:pPr>
            <a:r>
              <a:rPr lang="zh-CN" altLang="en-US" sz="2000" smtClean="0"/>
              <a:t>     </a:t>
            </a:r>
            <a:r>
              <a:rPr lang="en-US" altLang="zh-CN" sz="2000" smtClean="0">
                <a:solidFill>
                  <a:srgbClr val="CC0000"/>
                </a:solidFill>
              </a:rPr>
              <a:t>——</a:t>
            </a:r>
            <a:r>
              <a:rPr lang="zh-CN" altLang="en-US" sz="2000" smtClean="0">
                <a:solidFill>
                  <a:schemeClr val="accent1"/>
                </a:solidFill>
              </a:rPr>
              <a:t>项目结束中最后一个过程是项目总结。</a:t>
            </a:r>
            <a:r>
              <a:rPr lang="zh-CN" altLang="en-US" smtClean="0"/>
              <a:t> </a:t>
            </a:r>
            <a:endParaRPr lang="zh-CN" altLang="en-US" sz="2000" smtClean="0">
              <a:latin typeface="黑体" panose="02010609060101010101" pitchFamily="49" charset="-122"/>
              <a:ea typeface="黑体" panose="02010609060101010101" pitchFamily="49" charset="-122"/>
            </a:endParaRPr>
          </a:p>
          <a:p>
            <a:pPr lvl="1" eaLnBrk="1" hangingPunct="1">
              <a:lnSpc>
                <a:spcPct val="130000"/>
              </a:lnSpc>
            </a:pPr>
            <a:r>
              <a:rPr lang="zh-CN" altLang="en-US" sz="2000" smtClean="0">
                <a:latin typeface="黑体" panose="02010609060101010101" pitchFamily="49" charset="-122"/>
                <a:ea typeface="黑体" panose="02010609060101010101" pitchFamily="49" charset="-122"/>
              </a:rPr>
              <a:t>总结成功的经验和失败的教训</a:t>
            </a:r>
          </a:p>
          <a:p>
            <a:pPr lvl="1" eaLnBrk="1" hangingPunct="1">
              <a:lnSpc>
                <a:spcPct val="130000"/>
              </a:lnSpc>
            </a:pPr>
            <a:r>
              <a:rPr lang="zh-CN" altLang="en-US" sz="2000" smtClean="0">
                <a:latin typeface="黑体" panose="02010609060101010101" pitchFamily="49" charset="-122"/>
                <a:ea typeface="黑体" panose="02010609060101010101" pitchFamily="49" charset="-122"/>
              </a:rPr>
              <a:t>软件项目历程文件</a:t>
            </a:r>
          </a:p>
          <a:p>
            <a:pPr lvl="2" eaLnBrk="1" hangingPunct="1">
              <a:lnSpc>
                <a:spcPct val="130000"/>
              </a:lnSpc>
            </a:pPr>
            <a:r>
              <a:rPr lang="zh-CN" altLang="en-US" smtClean="0">
                <a:latin typeface="黑体" panose="02010609060101010101" pitchFamily="49" charset="-122"/>
                <a:ea typeface="黑体" panose="02010609060101010101" pitchFamily="49" charset="-122"/>
              </a:rPr>
              <a:t>将项目中的有用信息进行总结分类，放入信息库，它是软件项目记录的资料</a:t>
            </a:r>
          </a:p>
          <a:p>
            <a:pPr lvl="2" eaLnBrk="1" hangingPunct="1">
              <a:lnSpc>
                <a:spcPct val="130000"/>
              </a:lnSpc>
            </a:pPr>
            <a:r>
              <a:rPr lang="zh-CN" altLang="en-US" smtClean="0">
                <a:latin typeface="黑体" panose="02010609060101010101" pitchFamily="49" charset="-122"/>
                <a:ea typeface="黑体" panose="02010609060101010101" pitchFamily="49" charset="-122"/>
              </a:rPr>
              <a:t>它对将来的项目是有用的，并从中</a:t>
            </a:r>
            <a:r>
              <a:rPr lang="zh-CN" altLang="en-US" smtClean="0">
                <a:solidFill>
                  <a:srgbClr val="CC6600"/>
                </a:solidFill>
                <a:latin typeface="黑体" panose="02010609060101010101" pitchFamily="49" charset="-122"/>
                <a:ea typeface="黑体" panose="02010609060101010101" pitchFamily="49" charset="-122"/>
              </a:rPr>
              <a:t>提取一般教训</a:t>
            </a:r>
            <a:endParaRPr lang="zh-CN" altLang="en-US" sz="1600" smtClean="0">
              <a:solidFill>
                <a:srgbClr val="CC6600"/>
              </a:solidFill>
              <a:latin typeface="黑体" panose="02010609060101010101" pitchFamily="49" charset="-122"/>
              <a:ea typeface="黑体" panose="02010609060101010101" pitchFamily="49"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681"/>
    </mc:Choice>
    <mc:Fallback>
      <p:transition spd="slow" advTm="416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zh-CN" altLang="en-US" smtClean="0"/>
              <a:t>软件项目收尾过程</a:t>
            </a:r>
          </a:p>
        </p:txBody>
      </p:sp>
      <p:sp>
        <p:nvSpPr>
          <p:cNvPr id="25603" name="Rectangle 3"/>
          <p:cNvSpPr>
            <a:spLocks noGrp="1" noChangeArrowheads="1"/>
          </p:cNvSpPr>
          <p:nvPr>
            <p:ph type="body" idx="1"/>
          </p:nvPr>
        </p:nvSpPr>
        <p:spPr>
          <a:xfrm>
            <a:off x="611188" y="1989138"/>
            <a:ext cx="8353425" cy="4868862"/>
          </a:xfrm>
        </p:spPr>
        <p:txBody>
          <a:bodyPr/>
          <a:lstStyle/>
          <a:p>
            <a:pPr marL="533400" indent="-533400" eaLnBrk="1" hangingPunct="1">
              <a:lnSpc>
                <a:spcPct val="120000"/>
              </a:lnSpc>
            </a:pPr>
            <a:r>
              <a:rPr lang="en-US" altLang="zh-CN" sz="2000" smtClean="0">
                <a:latin typeface="黑体" panose="02010609060101010101" pitchFamily="49" charset="-122"/>
                <a:ea typeface="黑体" panose="02010609060101010101" pitchFamily="49" charset="-122"/>
              </a:rPr>
              <a:t>NASA SEL</a:t>
            </a:r>
            <a:r>
              <a:rPr lang="zh-CN" altLang="en-US" sz="2000" smtClean="0">
                <a:latin typeface="黑体" panose="02010609060101010101" pitchFamily="49" charset="-122"/>
                <a:ea typeface="黑体" panose="02010609060101010101" pitchFamily="49" charset="-122"/>
              </a:rPr>
              <a:t>总结的成功项目坚持的九件事</a:t>
            </a:r>
          </a:p>
          <a:p>
            <a:pPr marL="979488" lvl="1" indent="-457200" eaLnBrk="1" hangingPunct="1">
              <a:lnSpc>
                <a:spcPct val="120000"/>
              </a:lnSpc>
              <a:spcBef>
                <a:spcPct val="50000"/>
              </a:spcBef>
            </a:pPr>
            <a:r>
              <a:rPr lang="zh-CN" altLang="en-US" sz="1800" smtClean="0">
                <a:solidFill>
                  <a:srgbClr val="86B4E6"/>
                </a:solidFill>
                <a:latin typeface="黑体" panose="02010609060101010101" pitchFamily="49" charset="-122"/>
                <a:ea typeface="黑体" panose="02010609060101010101" pitchFamily="49" charset="-122"/>
              </a:rPr>
              <a:t>建立并遵循一套软件开发规划</a:t>
            </a:r>
          </a:p>
          <a:p>
            <a:pPr marL="979488" lvl="1" indent="-457200" eaLnBrk="1" hangingPunct="1">
              <a:lnSpc>
                <a:spcPct val="120000"/>
              </a:lnSpc>
            </a:pPr>
            <a:r>
              <a:rPr lang="zh-CN" altLang="en-US" sz="1800" smtClean="0">
                <a:solidFill>
                  <a:srgbClr val="86B4E6"/>
                </a:solidFill>
                <a:latin typeface="黑体" panose="02010609060101010101" pitchFamily="49" charset="-122"/>
                <a:ea typeface="黑体" panose="02010609060101010101" pitchFamily="49" charset="-122"/>
              </a:rPr>
              <a:t>授权项目人员</a:t>
            </a:r>
          </a:p>
          <a:p>
            <a:pPr marL="979488" lvl="1" indent="-457200" eaLnBrk="1" hangingPunct="1">
              <a:lnSpc>
                <a:spcPct val="120000"/>
              </a:lnSpc>
            </a:pPr>
            <a:r>
              <a:rPr lang="zh-CN" altLang="en-US" sz="1800" smtClean="0">
                <a:solidFill>
                  <a:srgbClr val="86B4E6"/>
                </a:solidFill>
                <a:latin typeface="黑体" panose="02010609060101010101" pitchFamily="49" charset="-122"/>
                <a:ea typeface="黑体" panose="02010609060101010101" pitchFamily="49" charset="-122"/>
              </a:rPr>
              <a:t>简化官僚体系</a:t>
            </a:r>
          </a:p>
          <a:p>
            <a:pPr marL="979488" lvl="1" indent="-457200" eaLnBrk="1" hangingPunct="1">
              <a:lnSpc>
                <a:spcPct val="120000"/>
              </a:lnSpc>
            </a:pPr>
            <a:r>
              <a:rPr lang="zh-CN" altLang="en-US" sz="1800" smtClean="0">
                <a:solidFill>
                  <a:srgbClr val="86B4E6"/>
                </a:solidFill>
                <a:latin typeface="黑体" panose="02010609060101010101" pitchFamily="49" charset="-122"/>
                <a:ea typeface="黑体" panose="02010609060101010101" pitchFamily="49" charset="-122"/>
              </a:rPr>
              <a:t>定义需求底线</a:t>
            </a:r>
            <a:r>
              <a:rPr lang="en-US" altLang="zh-CN" sz="1800" smtClean="0">
                <a:solidFill>
                  <a:srgbClr val="86B4E6"/>
                </a:solidFill>
                <a:latin typeface="黑体" panose="02010609060101010101" pitchFamily="49" charset="-122"/>
                <a:ea typeface="黑体" panose="02010609060101010101" pitchFamily="49" charset="-122"/>
              </a:rPr>
              <a:t>,</a:t>
            </a:r>
            <a:r>
              <a:rPr lang="zh-CN" altLang="en-US" sz="1800" smtClean="0">
                <a:solidFill>
                  <a:srgbClr val="86B4E6"/>
                </a:solidFill>
                <a:latin typeface="黑体" panose="02010609060101010101" pitchFamily="49" charset="-122"/>
                <a:ea typeface="黑体" panose="02010609060101010101" pitchFamily="49" charset="-122"/>
              </a:rPr>
              <a:t>管理需求变更</a:t>
            </a:r>
          </a:p>
          <a:p>
            <a:pPr marL="979488" lvl="1" indent="-457200" eaLnBrk="1" hangingPunct="1">
              <a:lnSpc>
                <a:spcPct val="120000"/>
              </a:lnSpc>
            </a:pPr>
            <a:r>
              <a:rPr lang="zh-CN" altLang="en-US" sz="1800" smtClean="0">
                <a:solidFill>
                  <a:srgbClr val="86B4E6"/>
                </a:solidFill>
                <a:latin typeface="黑体" panose="02010609060101010101" pitchFamily="49" charset="-122"/>
                <a:ea typeface="黑体" panose="02010609060101010101" pitchFamily="49" charset="-122"/>
              </a:rPr>
              <a:t>采取阶段性评估项目并及时修正项目规划</a:t>
            </a:r>
          </a:p>
          <a:p>
            <a:pPr marL="979488" lvl="1" indent="-457200" eaLnBrk="1" hangingPunct="1">
              <a:lnSpc>
                <a:spcPct val="120000"/>
              </a:lnSpc>
            </a:pPr>
            <a:r>
              <a:rPr lang="zh-CN" altLang="en-US" sz="1800" smtClean="0">
                <a:solidFill>
                  <a:srgbClr val="86B4E6"/>
                </a:solidFill>
                <a:latin typeface="黑体" panose="02010609060101010101" pitchFamily="49" charset="-122"/>
                <a:ea typeface="黑体" panose="02010609060101010101" pitchFamily="49" charset="-122"/>
              </a:rPr>
              <a:t>定期重新评估系统规模和进度</a:t>
            </a:r>
          </a:p>
          <a:p>
            <a:pPr marL="979488" lvl="1" indent="-457200" eaLnBrk="1" hangingPunct="1">
              <a:lnSpc>
                <a:spcPct val="120000"/>
              </a:lnSpc>
            </a:pPr>
            <a:r>
              <a:rPr lang="zh-CN" altLang="en-US" sz="1800" smtClean="0">
                <a:solidFill>
                  <a:srgbClr val="86B4E6"/>
                </a:solidFill>
                <a:latin typeface="黑体" panose="02010609060101010101" pitchFamily="49" charset="-122"/>
                <a:ea typeface="黑体" panose="02010609060101010101" pitchFamily="49" charset="-122"/>
              </a:rPr>
              <a:t>确定并管理阶段变化</a:t>
            </a:r>
          </a:p>
          <a:p>
            <a:pPr marL="979488" lvl="1" indent="-457200" eaLnBrk="1" hangingPunct="1">
              <a:lnSpc>
                <a:spcPct val="120000"/>
              </a:lnSpc>
            </a:pPr>
            <a:r>
              <a:rPr lang="zh-CN" altLang="en-US" sz="1800" smtClean="0">
                <a:solidFill>
                  <a:srgbClr val="86B4E6"/>
                </a:solidFill>
                <a:latin typeface="黑体" panose="02010609060101010101" pitchFamily="49" charset="-122"/>
                <a:ea typeface="黑体" panose="02010609060101010101" pitchFamily="49" charset="-122"/>
              </a:rPr>
              <a:t>培养团队精神</a:t>
            </a:r>
          </a:p>
          <a:p>
            <a:pPr marL="979488" lvl="1" indent="-457200" eaLnBrk="1" hangingPunct="1">
              <a:lnSpc>
                <a:spcPct val="120000"/>
              </a:lnSpc>
            </a:pPr>
            <a:r>
              <a:rPr lang="zh-CN" altLang="en-US" sz="1800" smtClean="0">
                <a:solidFill>
                  <a:srgbClr val="86B4E6"/>
                </a:solidFill>
                <a:latin typeface="黑体" panose="02010609060101010101" pitchFamily="49" charset="-122"/>
                <a:ea typeface="黑体" panose="02010609060101010101" pitchFamily="49" charset="-122"/>
              </a:rPr>
              <a:t>以少数资深人员开始进行项目</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9573"/>
    </mc:Choice>
    <mc:Fallback>
      <p:transition spd="slow" advTm="179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zh-CN" altLang="en-US" smtClean="0"/>
              <a:t>软件项目收尾过程</a:t>
            </a:r>
          </a:p>
        </p:txBody>
      </p:sp>
      <p:sp>
        <p:nvSpPr>
          <p:cNvPr id="26627" name="Rectangle 3"/>
          <p:cNvSpPr>
            <a:spLocks noGrp="1" noChangeArrowheads="1"/>
          </p:cNvSpPr>
          <p:nvPr>
            <p:ph type="body" idx="1"/>
          </p:nvPr>
        </p:nvSpPr>
        <p:spPr>
          <a:xfrm>
            <a:off x="468313" y="1989138"/>
            <a:ext cx="8496300" cy="4868862"/>
          </a:xfrm>
        </p:spPr>
        <p:txBody>
          <a:bodyPr/>
          <a:lstStyle/>
          <a:p>
            <a:pPr marL="533400" indent="-533400" eaLnBrk="1" hangingPunct="1">
              <a:lnSpc>
                <a:spcPct val="120000"/>
              </a:lnSpc>
            </a:pPr>
            <a:r>
              <a:rPr lang="en-US" altLang="zh-CN" sz="2000" smtClean="0">
                <a:latin typeface="黑体" panose="02010609060101010101" pitchFamily="49" charset="-122"/>
                <a:ea typeface="黑体" panose="02010609060101010101" pitchFamily="49" charset="-122"/>
              </a:rPr>
              <a:t>NASA SEL</a:t>
            </a:r>
            <a:r>
              <a:rPr lang="zh-CN" altLang="en-US" sz="2000" smtClean="0">
                <a:latin typeface="黑体" panose="02010609060101010101" pitchFamily="49" charset="-122"/>
                <a:ea typeface="黑体" panose="02010609060101010101" pitchFamily="49" charset="-122"/>
              </a:rPr>
              <a:t>总结的成功项目不应做的八件事</a:t>
            </a:r>
          </a:p>
          <a:p>
            <a:pPr marL="979488" lvl="1" indent="-457200" eaLnBrk="1" hangingPunct="1">
              <a:lnSpc>
                <a:spcPct val="120000"/>
              </a:lnSpc>
              <a:spcBef>
                <a:spcPct val="50000"/>
              </a:spcBef>
            </a:pPr>
            <a:r>
              <a:rPr lang="zh-CN" altLang="en-US" sz="1800" smtClean="0">
                <a:solidFill>
                  <a:srgbClr val="CC6600"/>
                </a:solidFill>
                <a:latin typeface="黑体" panose="02010609060101010101" pitchFamily="49" charset="-122"/>
                <a:ea typeface="黑体" panose="02010609060101010101" pitchFamily="49" charset="-122"/>
              </a:rPr>
              <a:t>不要让团队成员以非系统化的方式工作</a:t>
            </a:r>
          </a:p>
          <a:p>
            <a:pPr marL="979488" lvl="1" indent="-457200" eaLnBrk="1" hangingPunct="1">
              <a:lnSpc>
                <a:spcPct val="120000"/>
              </a:lnSpc>
            </a:pPr>
            <a:r>
              <a:rPr lang="zh-CN" altLang="en-US" sz="1800" smtClean="0">
                <a:solidFill>
                  <a:srgbClr val="CC6600"/>
                </a:solidFill>
                <a:latin typeface="黑体" panose="02010609060101010101" pitchFamily="49" charset="-122"/>
                <a:ea typeface="黑体" panose="02010609060101010101" pitchFamily="49" charset="-122"/>
              </a:rPr>
              <a:t>不要确定不合理的目标</a:t>
            </a:r>
          </a:p>
          <a:p>
            <a:pPr marL="979488" lvl="1" indent="-457200" eaLnBrk="1" hangingPunct="1">
              <a:lnSpc>
                <a:spcPct val="120000"/>
              </a:lnSpc>
            </a:pPr>
            <a:r>
              <a:rPr lang="zh-CN" altLang="en-US" sz="1800" smtClean="0">
                <a:solidFill>
                  <a:srgbClr val="CC6600"/>
                </a:solidFill>
                <a:latin typeface="黑体" panose="02010609060101010101" pitchFamily="49" charset="-122"/>
                <a:ea typeface="黑体" panose="02010609060101010101" pitchFamily="49" charset="-122"/>
              </a:rPr>
              <a:t>不要做没有认可的变更</a:t>
            </a:r>
          </a:p>
          <a:p>
            <a:pPr marL="979488" lvl="1" indent="-457200" eaLnBrk="1" hangingPunct="1">
              <a:lnSpc>
                <a:spcPct val="120000"/>
              </a:lnSpc>
            </a:pPr>
            <a:r>
              <a:rPr lang="zh-CN" altLang="en-US" sz="1800" smtClean="0">
                <a:solidFill>
                  <a:srgbClr val="CC6600"/>
                </a:solidFill>
                <a:latin typeface="黑体" panose="02010609060101010101" pitchFamily="49" charset="-122"/>
                <a:ea typeface="黑体" panose="02010609060101010101" pitchFamily="49" charset="-122"/>
              </a:rPr>
              <a:t>不要花哨的功能</a:t>
            </a:r>
          </a:p>
          <a:p>
            <a:pPr marL="979488" lvl="1" indent="-457200" eaLnBrk="1" hangingPunct="1">
              <a:lnSpc>
                <a:spcPct val="120000"/>
              </a:lnSpc>
            </a:pPr>
            <a:r>
              <a:rPr lang="zh-CN" altLang="en-US" sz="1800" smtClean="0">
                <a:solidFill>
                  <a:srgbClr val="CC6600"/>
                </a:solidFill>
                <a:latin typeface="黑体" panose="02010609060101010101" pitchFamily="49" charset="-122"/>
                <a:ea typeface="黑体" panose="02010609060101010101" pitchFamily="49" charset="-122"/>
              </a:rPr>
              <a:t>不要人浮于事，特别是项目初期</a:t>
            </a:r>
          </a:p>
          <a:p>
            <a:pPr marL="979488" lvl="1" indent="-457200" eaLnBrk="1" hangingPunct="1">
              <a:lnSpc>
                <a:spcPct val="120000"/>
              </a:lnSpc>
            </a:pPr>
            <a:r>
              <a:rPr lang="zh-CN" altLang="en-US" sz="1800" smtClean="0">
                <a:solidFill>
                  <a:srgbClr val="CC6600"/>
                </a:solidFill>
                <a:latin typeface="黑体" panose="02010609060101010101" pitchFamily="49" charset="-122"/>
                <a:ea typeface="黑体" panose="02010609060101010101" pitchFamily="49" charset="-122"/>
              </a:rPr>
              <a:t>不要假设阶段中期的时间延误可以在后头弥补过来</a:t>
            </a:r>
          </a:p>
          <a:p>
            <a:pPr marL="979488" lvl="1" indent="-457200" eaLnBrk="1" hangingPunct="1">
              <a:lnSpc>
                <a:spcPct val="120000"/>
              </a:lnSpc>
            </a:pPr>
            <a:r>
              <a:rPr lang="zh-CN" altLang="en-US" sz="1800" smtClean="0">
                <a:solidFill>
                  <a:srgbClr val="CC6600"/>
                </a:solidFill>
                <a:latin typeface="黑体" panose="02010609060101010101" pitchFamily="49" charset="-122"/>
                <a:ea typeface="黑体" panose="02010609060101010101" pitchFamily="49" charset="-122"/>
              </a:rPr>
              <a:t>不要降低标准成本或缩短时间</a:t>
            </a:r>
          </a:p>
          <a:p>
            <a:pPr marL="979488" lvl="1" indent="-457200" eaLnBrk="1" hangingPunct="1">
              <a:lnSpc>
                <a:spcPct val="120000"/>
              </a:lnSpc>
            </a:pPr>
            <a:r>
              <a:rPr lang="zh-CN" altLang="en-US" sz="1800" smtClean="0">
                <a:solidFill>
                  <a:srgbClr val="CC6600"/>
                </a:solidFill>
                <a:latin typeface="黑体" panose="02010609060101010101" pitchFamily="49" charset="-122"/>
                <a:ea typeface="黑体" panose="02010609060101010101" pitchFamily="49" charset="-122"/>
              </a:rPr>
              <a:t>不要假设有大量文件说明就保证成功</a:t>
            </a:r>
          </a:p>
          <a:p>
            <a:pPr marL="533400" indent="-533400" eaLnBrk="1" hangingPunct="1">
              <a:lnSpc>
                <a:spcPct val="120000"/>
              </a:lnSpc>
            </a:pPr>
            <a:endParaRPr lang="en-US" altLang="zh-CN" sz="2000" smtClean="0">
              <a:latin typeface="黑体" panose="02010609060101010101" pitchFamily="49" charset="-122"/>
              <a:ea typeface="黑体" panose="02010609060101010101" pitchFamily="49"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5075"/>
    </mc:Choice>
    <mc:Fallback>
      <p:transition spd="slow" advTm="950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zh-CN" altLang="en-US" smtClean="0"/>
              <a:t>软件项目收尾过程</a:t>
            </a:r>
          </a:p>
        </p:txBody>
      </p:sp>
      <p:sp>
        <p:nvSpPr>
          <p:cNvPr id="27651" name="Rectangle 3"/>
          <p:cNvSpPr>
            <a:spLocks noGrp="1" noChangeArrowheads="1"/>
          </p:cNvSpPr>
          <p:nvPr>
            <p:ph type="body" idx="1"/>
          </p:nvPr>
        </p:nvSpPr>
        <p:spPr>
          <a:xfrm>
            <a:off x="395288" y="2060575"/>
            <a:ext cx="8569325" cy="4797425"/>
          </a:xfrm>
        </p:spPr>
        <p:txBody>
          <a:bodyPr/>
          <a:lstStyle/>
          <a:p>
            <a:pPr eaLnBrk="1" hangingPunct="1">
              <a:lnSpc>
                <a:spcPct val="120000"/>
              </a:lnSpc>
            </a:pPr>
            <a:r>
              <a:rPr lang="zh-CN" altLang="en-US" sz="2000" smtClean="0">
                <a:ea typeface="黑体" panose="02010609060101010101" pitchFamily="49" charset="-122"/>
              </a:rPr>
              <a:t>注重过程</a:t>
            </a:r>
          </a:p>
          <a:p>
            <a:pPr eaLnBrk="1" hangingPunct="1">
              <a:lnSpc>
                <a:spcPct val="120000"/>
              </a:lnSpc>
              <a:buFont typeface="Wingdings 2" panose="05020102010507070707" pitchFamily="18" charset="2"/>
              <a:buNone/>
            </a:pPr>
            <a:r>
              <a:rPr lang="zh-CN" altLang="en-US" sz="2400" smtClean="0"/>
              <a:t>    </a:t>
            </a:r>
            <a:r>
              <a:rPr lang="en-US" altLang="zh-CN" sz="2000" smtClean="0"/>
              <a:t>——Process – a sequence of steps performed for a given purpose (IEEE)</a:t>
            </a:r>
          </a:p>
          <a:p>
            <a:pPr eaLnBrk="1" hangingPunct="1">
              <a:lnSpc>
                <a:spcPct val="120000"/>
              </a:lnSpc>
              <a:spcAft>
                <a:spcPct val="50000"/>
              </a:spcAft>
              <a:buFont typeface="Wingdings 2" panose="05020102010507070707" pitchFamily="18" charset="2"/>
              <a:buNone/>
            </a:pPr>
            <a:r>
              <a:rPr lang="en-US" altLang="zh-CN" sz="2000" smtClean="0">
                <a:ea typeface="黑体" panose="02010609060101010101" pitchFamily="49" charset="-122"/>
              </a:rPr>
              <a:t>           </a:t>
            </a:r>
            <a:r>
              <a:rPr lang="zh-CN" altLang="en-US" sz="2000" smtClean="0">
                <a:solidFill>
                  <a:srgbClr val="CC6600"/>
                </a:solidFill>
                <a:ea typeface="黑体" panose="02010609060101010101" pitchFamily="49" charset="-122"/>
              </a:rPr>
              <a:t>过程是为指定目标的一系列执行的步骤</a:t>
            </a:r>
          </a:p>
          <a:p>
            <a:pPr lvl="1" eaLnBrk="1" hangingPunct="1">
              <a:lnSpc>
                <a:spcPct val="120000"/>
              </a:lnSpc>
              <a:spcBef>
                <a:spcPct val="80000"/>
              </a:spcBef>
            </a:pPr>
            <a:r>
              <a:rPr lang="en-US" altLang="zh-CN" sz="2000" smtClean="0">
                <a:solidFill>
                  <a:schemeClr val="accent1"/>
                </a:solidFill>
              </a:rPr>
              <a:t>The quality of a product is largely determined by the quality of the process that is used to develop and maintain it</a:t>
            </a:r>
          </a:p>
          <a:p>
            <a:pPr lvl="1" eaLnBrk="1" hangingPunct="1">
              <a:lnSpc>
                <a:spcPct val="120000"/>
              </a:lnSpc>
            </a:pPr>
            <a:r>
              <a:rPr lang="zh-CN" altLang="en-US" sz="2000" smtClean="0">
                <a:solidFill>
                  <a:srgbClr val="CC6600"/>
                </a:solidFill>
                <a:latin typeface="黑体" panose="02010609060101010101" pitchFamily="49" charset="-122"/>
                <a:ea typeface="黑体" panose="02010609060101010101" pitchFamily="49" charset="-122"/>
              </a:rPr>
              <a:t>产品的质量在很大程度上取决于用于开发和维护产品的过程质量</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191"/>
    </mc:Choice>
    <mc:Fallback>
      <p:transition spd="slow" advTm="40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zh-CN" altLang="en-US" smtClean="0"/>
              <a:t>本章内容提要</a:t>
            </a:r>
          </a:p>
        </p:txBody>
      </p:sp>
      <p:grpSp>
        <p:nvGrpSpPr>
          <p:cNvPr id="28675" name="Group 3"/>
          <p:cNvGrpSpPr>
            <a:grpSpLocks/>
          </p:cNvGrpSpPr>
          <p:nvPr/>
        </p:nvGrpSpPr>
        <p:grpSpPr bwMode="auto">
          <a:xfrm>
            <a:off x="611188" y="2343150"/>
            <a:ext cx="5670550" cy="488950"/>
            <a:chOff x="385" y="1476"/>
            <a:chExt cx="3572" cy="308"/>
          </a:xfrm>
        </p:grpSpPr>
        <p:sp>
          <p:nvSpPr>
            <p:cNvPr id="28693" name="AutoShape 4"/>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94" name="Text Box 5"/>
            <p:cNvSpPr txBox="1">
              <a:spLocks noChangeArrowheads="1"/>
            </p:cNvSpPr>
            <p:nvPr/>
          </p:nvSpPr>
          <p:spPr bwMode="auto">
            <a:xfrm>
              <a:off x="626" y="1516"/>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软件项目收尾概述</a:t>
              </a:r>
              <a:r>
                <a:rPr lang="zh-CN" altLang="en-US" sz="1800">
                  <a:solidFill>
                    <a:schemeClr val="tx1"/>
                  </a:solidFill>
                  <a:latin typeface="宋体" panose="02010600030101010101" pitchFamily="2" charset="-122"/>
                </a:rPr>
                <a:t>  </a:t>
              </a:r>
            </a:p>
          </p:txBody>
        </p:sp>
        <p:sp>
          <p:nvSpPr>
            <p:cNvPr id="28695" name="Rectangle 6"/>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10.1</a:t>
              </a:r>
              <a:endParaRPr lang="en-US" altLang="zh-CN" sz="1800">
                <a:solidFill>
                  <a:srgbClr val="000000"/>
                </a:solidFill>
              </a:endParaRPr>
            </a:p>
          </p:txBody>
        </p:sp>
      </p:grpSp>
      <p:grpSp>
        <p:nvGrpSpPr>
          <p:cNvPr id="28676" name="Group 7"/>
          <p:cNvGrpSpPr>
            <a:grpSpLocks/>
          </p:cNvGrpSpPr>
          <p:nvPr/>
        </p:nvGrpSpPr>
        <p:grpSpPr bwMode="auto">
          <a:xfrm>
            <a:off x="611188" y="2924175"/>
            <a:ext cx="5670550" cy="488950"/>
            <a:chOff x="385" y="1842"/>
            <a:chExt cx="3572" cy="308"/>
          </a:xfrm>
        </p:grpSpPr>
        <p:grpSp>
          <p:nvGrpSpPr>
            <p:cNvPr id="28689" name="Group 8"/>
            <p:cNvGrpSpPr>
              <a:grpSpLocks/>
            </p:cNvGrpSpPr>
            <p:nvPr/>
          </p:nvGrpSpPr>
          <p:grpSpPr bwMode="auto">
            <a:xfrm>
              <a:off x="464" y="1842"/>
              <a:ext cx="3493" cy="308"/>
              <a:chOff x="464" y="1842"/>
              <a:chExt cx="3493" cy="308"/>
            </a:xfrm>
          </p:grpSpPr>
          <p:sp>
            <p:nvSpPr>
              <p:cNvPr id="28691" name="AutoShape 9"/>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92" name="Text Box 10"/>
              <p:cNvSpPr txBox="1">
                <a:spLocks noChangeArrowheads="1"/>
              </p:cNvSpPr>
              <p:nvPr/>
            </p:nvSpPr>
            <p:spPr bwMode="auto">
              <a:xfrm>
                <a:off x="626" y="1887"/>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软件项目收尾过程</a:t>
                </a:r>
                <a:r>
                  <a:rPr lang="zh-CN" altLang="en-US">
                    <a:solidFill>
                      <a:schemeClr val="tx1"/>
                    </a:solidFill>
                  </a:rPr>
                  <a:t> </a:t>
                </a:r>
              </a:p>
            </p:txBody>
          </p:sp>
        </p:grpSp>
        <p:sp>
          <p:nvSpPr>
            <p:cNvPr id="28690" name="Rectangle 11"/>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10.2</a:t>
              </a:r>
              <a:endParaRPr lang="en-US" altLang="zh-CN" sz="1800">
                <a:solidFill>
                  <a:srgbClr val="000000"/>
                </a:solidFill>
              </a:endParaRPr>
            </a:p>
          </p:txBody>
        </p:sp>
      </p:grpSp>
      <p:grpSp>
        <p:nvGrpSpPr>
          <p:cNvPr id="28677" name="Group 12"/>
          <p:cNvGrpSpPr>
            <a:grpSpLocks/>
          </p:cNvGrpSpPr>
          <p:nvPr/>
        </p:nvGrpSpPr>
        <p:grpSpPr bwMode="auto">
          <a:xfrm>
            <a:off x="611188" y="3500438"/>
            <a:ext cx="5689600" cy="488950"/>
            <a:chOff x="385" y="2209"/>
            <a:chExt cx="3584" cy="308"/>
          </a:xfrm>
        </p:grpSpPr>
        <p:sp>
          <p:nvSpPr>
            <p:cNvPr id="28686" name="AutoShape 13"/>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87" name="Text Box 14"/>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软件项目验收</a:t>
              </a:r>
              <a:r>
                <a:rPr lang="zh-CN" altLang="en-US">
                  <a:solidFill>
                    <a:schemeClr val="tx1"/>
                  </a:solidFill>
                </a:rPr>
                <a:t> </a:t>
              </a:r>
            </a:p>
          </p:txBody>
        </p:sp>
        <p:sp>
          <p:nvSpPr>
            <p:cNvPr id="28688" name="Rectangle 15"/>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10.3</a:t>
              </a:r>
              <a:endParaRPr lang="en-US" altLang="zh-CN" sz="1800">
                <a:solidFill>
                  <a:srgbClr val="000000"/>
                </a:solidFill>
              </a:endParaRPr>
            </a:p>
          </p:txBody>
        </p:sp>
      </p:grpSp>
      <p:grpSp>
        <p:nvGrpSpPr>
          <p:cNvPr id="28678" name="Group 16"/>
          <p:cNvGrpSpPr>
            <a:grpSpLocks/>
          </p:cNvGrpSpPr>
          <p:nvPr/>
        </p:nvGrpSpPr>
        <p:grpSpPr bwMode="auto">
          <a:xfrm>
            <a:off x="611188" y="4076700"/>
            <a:ext cx="5689600" cy="488950"/>
            <a:chOff x="385" y="2209"/>
            <a:chExt cx="3584" cy="308"/>
          </a:xfrm>
        </p:grpSpPr>
        <p:sp>
          <p:nvSpPr>
            <p:cNvPr id="28683" name="AutoShape 1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84" name="Text Box 18"/>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本章小结</a:t>
              </a:r>
              <a:r>
                <a:rPr lang="zh-CN" altLang="en-US"/>
                <a:t> </a:t>
              </a:r>
            </a:p>
          </p:txBody>
        </p:sp>
        <p:sp>
          <p:nvSpPr>
            <p:cNvPr id="28685" name="Rectangle 19"/>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10.4</a:t>
              </a:r>
              <a:endParaRPr lang="en-US" altLang="zh-CN" sz="1800">
                <a:solidFill>
                  <a:srgbClr val="000000"/>
                </a:solidFill>
              </a:endParaRPr>
            </a:p>
          </p:txBody>
        </p:sp>
      </p:grpSp>
      <p:grpSp>
        <p:nvGrpSpPr>
          <p:cNvPr id="28679" name="Group 20"/>
          <p:cNvGrpSpPr>
            <a:grpSpLocks/>
          </p:cNvGrpSpPr>
          <p:nvPr/>
        </p:nvGrpSpPr>
        <p:grpSpPr bwMode="auto">
          <a:xfrm>
            <a:off x="611188" y="4652963"/>
            <a:ext cx="5689600" cy="488950"/>
            <a:chOff x="385" y="2209"/>
            <a:chExt cx="3584" cy="308"/>
          </a:xfrm>
        </p:grpSpPr>
        <p:sp>
          <p:nvSpPr>
            <p:cNvPr id="28680" name="AutoShape 21"/>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28681" name="Text Box 22"/>
            <p:cNvSpPr txBox="1">
              <a:spLocks noChangeArrowheads="1"/>
            </p:cNvSpPr>
            <p:nvPr/>
          </p:nvSpPr>
          <p:spPr bwMode="auto">
            <a:xfrm>
              <a:off x="626" y="2273"/>
              <a:ext cx="3110" cy="192"/>
            </a:xfrm>
            <a:prstGeom prst="rect">
              <a:avLst/>
            </a:prstGeom>
            <a:solidFill>
              <a:schemeClr val="bg1"/>
            </a:solidFill>
            <a:ln>
              <a:noFill/>
            </a:ln>
            <a:effectLst/>
            <a:extLs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复习思考题</a:t>
              </a:r>
              <a:endParaRPr lang="zh-CN" altLang="en-US"/>
            </a:p>
          </p:txBody>
        </p:sp>
        <p:sp>
          <p:nvSpPr>
            <p:cNvPr id="28682" name="Rectangle 23"/>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10.5</a:t>
              </a:r>
              <a:endParaRPr lang="en-US" altLang="zh-CN" sz="1800">
                <a:solidFill>
                  <a:srgbClr val="000000"/>
                </a:solidFill>
              </a:endParaRP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57"/>
    </mc:Choice>
    <mc:Fallback>
      <p:transition spd="slow" advTm="1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zh-CN" smtClean="0"/>
              <a:t>10.3  </a:t>
            </a:r>
            <a:r>
              <a:rPr lang="zh-CN" altLang="en-US" smtClean="0"/>
              <a:t>软件项目验收</a:t>
            </a:r>
          </a:p>
        </p:txBody>
      </p:sp>
      <p:sp>
        <p:nvSpPr>
          <p:cNvPr id="29699" name="Rectangle 3"/>
          <p:cNvSpPr>
            <a:spLocks noGrp="1" noChangeArrowheads="1"/>
          </p:cNvSpPr>
          <p:nvPr>
            <p:ph type="body" idx="1"/>
          </p:nvPr>
        </p:nvSpPr>
        <p:spPr>
          <a:xfrm>
            <a:off x="539750" y="1989138"/>
            <a:ext cx="8424863" cy="4868862"/>
          </a:xfrm>
        </p:spPr>
        <p:txBody>
          <a:bodyPr/>
          <a:lstStyle/>
          <a:p>
            <a:pPr eaLnBrk="1" hangingPunct="1"/>
            <a:r>
              <a:rPr lang="zh-CN" altLang="en-US" sz="2400" smtClean="0">
                <a:solidFill>
                  <a:schemeClr val="accent2"/>
                </a:solidFill>
                <a:ea typeface="黑体" panose="02010609060101010101" pitchFamily="49" charset="-122"/>
              </a:rPr>
              <a:t>项目验收意义</a:t>
            </a:r>
          </a:p>
          <a:p>
            <a:pPr eaLnBrk="1" hangingPunct="1">
              <a:lnSpc>
                <a:spcPct val="130000"/>
              </a:lnSpc>
              <a:spcBef>
                <a:spcPct val="50000"/>
              </a:spcBef>
            </a:pPr>
            <a:r>
              <a:rPr lang="zh-CN" altLang="en-US" sz="2000" smtClean="0">
                <a:latin typeface="宋体" panose="02010600030101010101" pitchFamily="2" charset="-122"/>
              </a:rPr>
              <a:t>项目的验收标志着项目的结束</a:t>
            </a:r>
            <a:r>
              <a:rPr lang="en-US" altLang="zh-CN" sz="2000" smtClean="0">
                <a:latin typeface="宋体" panose="02010600030101010101" pitchFamily="2" charset="-122"/>
              </a:rPr>
              <a:t>(</a:t>
            </a:r>
            <a:r>
              <a:rPr lang="zh-CN" altLang="en-US" sz="2000" smtClean="0">
                <a:latin typeface="宋体" panose="02010600030101010101" pitchFamily="2" charset="-122"/>
              </a:rPr>
              <a:t>或阶段性结束</a:t>
            </a:r>
            <a:r>
              <a:rPr lang="en-US" altLang="zh-CN" sz="2000" smtClean="0">
                <a:latin typeface="宋体" panose="02010600030101010101" pitchFamily="2" charset="-122"/>
              </a:rPr>
              <a:t>)</a:t>
            </a:r>
          </a:p>
          <a:p>
            <a:pPr eaLnBrk="1" hangingPunct="1">
              <a:lnSpc>
                <a:spcPct val="130000"/>
              </a:lnSpc>
            </a:pPr>
            <a:r>
              <a:rPr lang="zh-CN" altLang="en-US" sz="2000" smtClean="0">
                <a:latin typeface="宋体" panose="02010600030101010101" pitchFamily="2" charset="-122"/>
              </a:rPr>
              <a:t>若项目顺利地通过验收，项目的当事人就可以终止各自的义务和责任，从而获得相应的权益。同时，项目团队可以总结经验，接受新的项目任务</a:t>
            </a:r>
          </a:p>
          <a:p>
            <a:pPr eaLnBrk="1" hangingPunct="1">
              <a:lnSpc>
                <a:spcPct val="130000"/>
              </a:lnSpc>
            </a:pPr>
            <a:r>
              <a:rPr lang="zh-CN" altLang="en-US" sz="2000" smtClean="0">
                <a:latin typeface="宋体" panose="02010600030101010101" pitchFamily="2" charset="-122"/>
              </a:rPr>
              <a:t>项目验收是保证合同任务完成，提高质量水平的最后关口</a:t>
            </a:r>
          </a:p>
          <a:p>
            <a:pPr eaLnBrk="1" hangingPunct="1">
              <a:lnSpc>
                <a:spcPct val="130000"/>
              </a:lnSpc>
            </a:pPr>
            <a:r>
              <a:rPr lang="zh-CN" altLang="en-US" sz="2000" smtClean="0">
                <a:latin typeface="宋体" panose="02010600030101010101" pitchFamily="2" charset="-122"/>
              </a:rPr>
              <a:t>通过项目验收，整理档案资料，可为项目最终交付成果的正常使用提供全面系统的技术文档和资料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167"/>
    </mc:Choice>
    <mc:Fallback>
      <p:transition spd="slow" advTm="421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zh-CN" altLang="en-US" smtClean="0"/>
              <a:t>软件项目验收</a:t>
            </a:r>
          </a:p>
        </p:txBody>
      </p:sp>
      <p:sp>
        <p:nvSpPr>
          <p:cNvPr id="30723" name="Rectangle 3"/>
          <p:cNvSpPr>
            <a:spLocks noGrp="1" noChangeArrowheads="1"/>
          </p:cNvSpPr>
          <p:nvPr>
            <p:ph type="body" idx="1"/>
          </p:nvPr>
        </p:nvSpPr>
        <p:spPr>
          <a:xfrm>
            <a:off x="539750" y="1844675"/>
            <a:ext cx="8424863" cy="4797425"/>
          </a:xfrm>
        </p:spPr>
        <p:txBody>
          <a:bodyPr/>
          <a:lstStyle/>
          <a:p>
            <a:pPr eaLnBrk="1" hangingPunct="1"/>
            <a:r>
              <a:rPr lang="zh-CN" altLang="en-US" sz="2400" smtClean="0">
                <a:solidFill>
                  <a:schemeClr val="accent2"/>
                </a:solidFill>
                <a:ea typeface="黑体" panose="02010609060101010101" pitchFamily="49" charset="-122"/>
              </a:rPr>
              <a:t>项目验收标准和依据</a:t>
            </a:r>
            <a:r>
              <a:rPr lang="zh-CN" altLang="en-US" smtClean="0"/>
              <a:t> </a:t>
            </a:r>
          </a:p>
          <a:p>
            <a:pPr eaLnBrk="1" hangingPunct="1">
              <a:lnSpc>
                <a:spcPct val="140000"/>
              </a:lnSpc>
              <a:spcBef>
                <a:spcPct val="50000"/>
              </a:spcBef>
            </a:pPr>
            <a:r>
              <a:rPr lang="zh-CN" altLang="en-US" sz="2000" smtClean="0">
                <a:solidFill>
                  <a:srgbClr val="FFCC00"/>
                </a:solidFill>
                <a:ea typeface="黑体" panose="02010609060101010101" pitchFamily="49" charset="-122"/>
              </a:rPr>
              <a:t>项目验收一般标准</a:t>
            </a:r>
            <a:r>
              <a:rPr lang="zh-CN" altLang="en-US" sz="2000" smtClean="0"/>
              <a:t> </a:t>
            </a:r>
          </a:p>
          <a:p>
            <a:pPr lvl="1" eaLnBrk="1" hangingPunct="1">
              <a:lnSpc>
                <a:spcPct val="140000"/>
              </a:lnSpc>
            </a:pPr>
            <a:r>
              <a:rPr lang="zh-CN" altLang="en-US" sz="2000" smtClean="0"/>
              <a:t>作为项目验收的标准，一般选用项目合同书；也有选用国标、行业标准和相关的政策法规、国际惯例等。</a:t>
            </a:r>
          </a:p>
          <a:p>
            <a:pPr eaLnBrk="1" hangingPunct="1">
              <a:lnSpc>
                <a:spcPct val="140000"/>
              </a:lnSpc>
            </a:pPr>
            <a:r>
              <a:rPr lang="zh-CN" altLang="en-US" sz="2000" smtClean="0">
                <a:solidFill>
                  <a:srgbClr val="FFCC00"/>
                </a:solidFill>
                <a:latin typeface="黑体" panose="02010609060101010101" pitchFamily="49" charset="-122"/>
                <a:ea typeface="黑体" panose="02010609060101010101" pitchFamily="49" charset="-122"/>
              </a:rPr>
              <a:t>项目验收主要依据</a:t>
            </a:r>
          </a:p>
          <a:p>
            <a:pPr lvl="1" eaLnBrk="1" hangingPunct="1">
              <a:lnSpc>
                <a:spcPct val="140000"/>
              </a:lnSpc>
            </a:pPr>
            <a:r>
              <a:rPr lang="zh-CN" altLang="en-US" sz="2000" smtClean="0"/>
              <a:t>对项目进行验收时，</a:t>
            </a:r>
          </a:p>
          <a:p>
            <a:pPr lvl="1" eaLnBrk="1" hangingPunct="1">
              <a:lnSpc>
                <a:spcPct val="140000"/>
              </a:lnSpc>
              <a:buFont typeface="黑体" panose="02010609060101010101" pitchFamily="49" charset="-122"/>
              <a:buNone/>
            </a:pPr>
            <a:r>
              <a:rPr lang="zh-CN" altLang="en-US" sz="2000" smtClean="0"/>
              <a:t>   主要依据项目的工作成果和成果文档。 </a:t>
            </a:r>
            <a:r>
              <a:rPr lang="zh-CN" altLang="en-US" sz="2000" smtClean="0">
                <a:latin typeface="黑体" panose="02010609060101010101" pitchFamily="49" charset="-122"/>
                <a:ea typeface="黑体" panose="02010609060101010101" pitchFamily="49" charset="-122"/>
              </a:rPr>
              <a:t> </a:t>
            </a:r>
          </a:p>
        </p:txBody>
      </p:sp>
      <p:pic>
        <p:nvPicPr>
          <p:cNvPr id="30724" name="Picture 4" descr="aw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49975" y="4090988"/>
            <a:ext cx="2382838" cy="2217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817"/>
    </mc:Choice>
    <mc:Fallback>
      <p:transition spd="slow" advTm="11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zh-CN" altLang="en-US" smtClean="0"/>
              <a:t>软件项目验收</a:t>
            </a:r>
          </a:p>
        </p:txBody>
      </p:sp>
      <p:sp>
        <p:nvSpPr>
          <p:cNvPr id="31747" name="Rectangle 3"/>
          <p:cNvSpPr>
            <a:spLocks noGrp="1" noChangeArrowheads="1"/>
          </p:cNvSpPr>
          <p:nvPr>
            <p:ph type="body" idx="1"/>
          </p:nvPr>
        </p:nvSpPr>
        <p:spPr>
          <a:xfrm>
            <a:off x="395288" y="1916113"/>
            <a:ext cx="8569325" cy="4941887"/>
          </a:xfrm>
        </p:spPr>
        <p:txBody>
          <a:bodyPr/>
          <a:lstStyle/>
          <a:p>
            <a:pPr eaLnBrk="1" hangingPunct="1"/>
            <a:r>
              <a:rPr lang="zh-CN" altLang="en-US" sz="2400" smtClean="0">
                <a:solidFill>
                  <a:schemeClr val="accent2"/>
                </a:solidFill>
                <a:ea typeface="黑体" panose="02010609060101010101" pitchFamily="49" charset="-122"/>
              </a:rPr>
              <a:t>项目验收流程</a:t>
            </a:r>
            <a:r>
              <a:rPr lang="zh-CN" altLang="en-US" smtClean="0"/>
              <a:t> </a:t>
            </a:r>
          </a:p>
        </p:txBody>
      </p:sp>
      <p:grpSp>
        <p:nvGrpSpPr>
          <p:cNvPr id="31748" name="Group 4"/>
          <p:cNvGrpSpPr>
            <a:grpSpLocks/>
          </p:cNvGrpSpPr>
          <p:nvPr/>
        </p:nvGrpSpPr>
        <p:grpSpPr bwMode="auto">
          <a:xfrm>
            <a:off x="2916238" y="1873250"/>
            <a:ext cx="5400675" cy="4868863"/>
            <a:chOff x="4170" y="1755"/>
            <a:chExt cx="3930" cy="5769"/>
          </a:xfrm>
        </p:grpSpPr>
        <p:sp>
          <p:nvSpPr>
            <p:cNvPr id="31749" name="Text Box 5"/>
            <p:cNvSpPr txBox="1">
              <a:spLocks noChangeArrowheads="1"/>
            </p:cNvSpPr>
            <p:nvPr/>
          </p:nvSpPr>
          <p:spPr bwMode="auto">
            <a:xfrm>
              <a:off x="5085" y="1755"/>
              <a:ext cx="1995" cy="312"/>
            </a:xfrm>
            <a:prstGeom prst="rect">
              <a:avLst/>
            </a:prstGeom>
            <a:solidFill>
              <a:srgbClr val="FFCC00"/>
            </a:solidFill>
            <a:ln w="28575">
              <a:solidFill>
                <a:schemeClr val="bg2"/>
              </a:solidFill>
              <a:miter lim="800000"/>
              <a:headEnd/>
              <a:tailEnd/>
            </a:ln>
          </p:spPr>
          <p:txBody>
            <a:bodyPr t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zh-CN" altLang="en-US" sz="1800">
                  <a:solidFill>
                    <a:schemeClr val="accent2"/>
                  </a:solidFill>
                  <a:latin typeface="Times New Roman" panose="02020603050405020304" pitchFamily="18" charset="0"/>
                  <a:ea typeface="黑体" panose="02010609060101010101" pitchFamily="49" charset="-122"/>
                </a:rPr>
                <a:t>项目收尾</a:t>
              </a:r>
              <a:endParaRPr lang="zh-CN" altLang="en-US" sz="1800">
                <a:solidFill>
                  <a:schemeClr val="accent2"/>
                </a:solidFill>
                <a:ea typeface="黑体" panose="02010609060101010101" pitchFamily="49" charset="-122"/>
              </a:endParaRPr>
            </a:p>
          </p:txBody>
        </p:sp>
        <p:sp>
          <p:nvSpPr>
            <p:cNvPr id="31750" name="Text Box 6"/>
            <p:cNvSpPr txBox="1">
              <a:spLocks noChangeArrowheads="1"/>
            </p:cNvSpPr>
            <p:nvPr/>
          </p:nvSpPr>
          <p:spPr bwMode="auto">
            <a:xfrm>
              <a:off x="5085" y="2517"/>
              <a:ext cx="1995" cy="312"/>
            </a:xfrm>
            <a:prstGeom prst="rect">
              <a:avLst/>
            </a:prstGeom>
            <a:solidFill>
              <a:srgbClr val="FFCC00"/>
            </a:solidFill>
            <a:ln w="28575">
              <a:solidFill>
                <a:schemeClr val="bg2"/>
              </a:solidFill>
              <a:miter lim="800000"/>
              <a:headEnd/>
              <a:tailEnd/>
            </a:ln>
          </p:spPr>
          <p:txBody>
            <a:bodyPr t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zh-CN" altLang="en-US" sz="1800">
                  <a:solidFill>
                    <a:schemeClr val="accent2"/>
                  </a:solidFill>
                  <a:latin typeface="Times New Roman" panose="02020603050405020304" pitchFamily="18" charset="0"/>
                  <a:ea typeface="黑体" panose="02010609060101010101" pitchFamily="49" charset="-122"/>
                </a:rPr>
                <a:t>准备验收材料</a:t>
              </a:r>
              <a:endParaRPr lang="zh-CN" altLang="en-US" sz="1800">
                <a:solidFill>
                  <a:schemeClr val="accent2"/>
                </a:solidFill>
                <a:ea typeface="黑体" panose="02010609060101010101" pitchFamily="49" charset="-122"/>
              </a:endParaRPr>
            </a:p>
          </p:txBody>
        </p:sp>
        <p:sp>
          <p:nvSpPr>
            <p:cNvPr id="31751" name="Text Box 7"/>
            <p:cNvSpPr txBox="1">
              <a:spLocks noChangeArrowheads="1"/>
            </p:cNvSpPr>
            <p:nvPr/>
          </p:nvSpPr>
          <p:spPr bwMode="auto">
            <a:xfrm>
              <a:off x="5085" y="3156"/>
              <a:ext cx="1995" cy="312"/>
            </a:xfrm>
            <a:prstGeom prst="rect">
              <a:avLst/>
            </a:prstGeom>
            <a:solidFill>
              <a:srgbClr val="FFCC00"/>
            </a:solidFill>
            <a:ln w="28575">
              <a:solidFill>
                <a:schemeClr val="bg2"/>
              </a:solidFill>
              <a:miter lim="800000"/>
              <a:headEnd/>
              <a:tailEnd/>
            </a:ln>
          </p:spPr>
          <p:txBody>
            <a:bodyPr t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zh-CN" altLang="en-US" sz="1800">
                  <a:solidFill>
                    <a:schemeClr val="accent2"/>
                  </a:solidFill>
                  <a:latin typeface="Times New Roman" panose="02020603050405020304" pitchFamily="18" charset="0"/>
                  <a:ea typeface="黑体" panose="02010609060101010101" pitchFamily="49" charset="-122"/>
                </a:rPr>
                <a:t>项目团队自检</a:t>
              </a:r>
              <a:endParaRPr lang="zh-CN" altLang="en-US" sz="1800">
                <a:solidFill>
                  <a:schemeClr val="accent2"/>
                </a:solidFill>
                <a:ea typeface="黑体" panose="02010609060101010101" pitchFamily="49" charset="-122"/>
              </a:endParaRPr>
            </a:p>
          </p:txBody>
        </p:sp>
        <p:sp>
          <p:nvSpPr>
            <p:cNvPr id="31752" name="Text Box 8"/>
            <p:cNvSpPr txBox="1">
              <a:spLocks noChangeArrowheads="1"/>
            </p:cNvSpPr>
            <p:nvPr/>
          </p:nvSpPr>
          <p:spPr bwMode="auto">
            <a:xfrm>
              <a:off x="4695" y="3780"/>
              <a:ext cx="2835" cy="468"/>
            </a:xfrm>
            <a:prstGeom prst="rect">
              <a:avLst/>
            </a:prstGeom>
            <a:solidFill>
              <a:srgbClr val="FFCC00"/>
            </a:solidFill>
            <a:ln w="28575">
              <a:solidFill>
                <a:schemeClr val="bg2"/>
              </a:solidFill>
              <a:miter lim="800000"/>
              <a:headEnd/>
              <a:tailEnd/>
            </a:ln>
          </p:spPr>
          <p:txBody>
            <a:bodyPr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just"/>
              <a:r>
                <a:rPr lang="zh-CN" altLang="en-US" sz="1800">
                  <a:solidFill>
                    <a:schemeClr val="accent2"/>
                  </a:solidFill>
                  <a:latin typeface="黑体" panose="02010609060101010101" pitchFamily="49" charset="-122"/>
                  <a:ea typeface="黑体" panose="02010609060101010101" pitchFamily="49" charset="-122"/>
                </a:rPr>
                <a:t>提交验收申请书和验收资料料</a:t>
              </a:r>
            </a:p>
          </p:txBody>
        </p:sp>
        <p:sp>
          <p:nvSpPr>
            <p:cNvPr id="31753" name="Text Box 9"/>
            <p:cNvSpPr txBox="1">
              <a:spLocks noChangeArrowheads="1"/>
            </p:cNvSpPr>
            <p:nvPr/>
          </p:nvSpPr>
          <p:spPr bwMode="auto">
            <a:xfrm>
              <a:off x="5070" y="5340"/>
              <a:ext cx="1995" cy="312"/>
            </a:xfrm>
            <a:prstGeom prst="rect">
              <a:avLst/>
            </a:prstGeom>
            <a:solidFill>
              <a:srgbClr val="FFCC00"/>
            </a:solidFill>
            <a:ln w="28575">
              <a:solidFill>
                <a:schemeClr val="bg2"/>
              </a:solidFill>
              <a:miter lim="800000"/>
              <a:headEnd/>
              <a:tailEnd/>
            </a:ln>
          </p:spPr>
          <p:txBody>
            <a:bodyPr t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zh-CN" altLang="en-US" sz="1800">
                  <a:solidFill>
                    <a:schemeClr val="accent2"/>
                  </a:solidFill>
                  <a:latin typeface="Times New Roman" panose="02020603050405020304" pitchFamily="18" charset="0"/>
                  <a:ea typeface="黑体" panose="02010609060101010101" pitchFamily="49" charset="-122"/>
                </a:rPr>
                <a:t>初审</a:t>
              </a:r>
              <a:endParaRPr lang="zh-CN" altLang="en-US" sz="1800">
                <a:solidFill>
                  <a:schemeClr val="accent2"/>
                </a:solidFill>
                <a:ea typeface="黑体" panose="02010609060101010101" pitchFamily="49" charset="-122"/>
              </a:endParaRPr>
            </a:p>
          </p:txBody>
        </p:sp>
        <p:sp>
          <p:nvSpPr>
            <p:cNvPr id="31754" name="Text Box 10"/>
            <p:cNvSpPr txBox="1">
              <a:spLocks noChangeArrowheads="1"/>
            </p:cNvSpPr>
            <p:nvPr/>
          </p:nvSpPr>
          <p:spPr bwMode="auto">
            <a:xfrm>
              <a:off x="5070" y="5964"/>
              <a:ext cx="1995" cy="312"/>
            </a:xfrm>
            <a:prstGeom prst="rect">
              <a:avLst/>
            </a:prstGeom>
            <a:solidFill>
              <a:srgbClr val="FFCC00"/>
            </a:solidFill>
            <a:ln w="28575">
              <a:solidFill>
                <a:schemeClr val="bg2"/>
              </a:solidFill>
              <a:miter lim="800000"/>
              <a:headEnd/>
              <a:tailEnd/>
            </a:ln>
          </p:spPr>
          <p:txBody>
            <a:bodyPr tIns="0" bIns="0"/>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zh-CN" altLang="en-US" sz="1800">
                  <a:solidFill>
                    <a:schemeClr val="accent2"/>
                  </a:solidFill>
                  <a:latin typeface="Times New Roman" panose="02020603050405020304" pitchFamily="18" charset="0"/>
                  <a:ea typeface="黑体" panose="02010609060101010101" pitchFamily="49" charset="-122"/>
                </a:rPr>
                <a:t>正式验收</a:t>
              </a:r>
            </a:p>
          </p:txBody>
        </p:sp>
        <p:sp>
          <p:nvSpPr>
            <p:cNvPr id="31755" name="Text Box 11"/>
            <p:cNvSpPr txBox="1">
              <a:spLocks noChangeArrowheads="1"/>
            </p:cNvSpPr>
            <p:nvPr/>
          </p:nvSpPr>
          <p:spPr bwMode="auto">
            <a:xfrm>
              <a:off x="5070" y="6588"/>
              <a:ext cx="1995" cy="312"/>
            </a:xfrm>
            <a:prstGeom prst="rect">
              <a:avLst/>
            </a:prstGeom>
            <a:solidFill>
              <a:srgbClr val="FFCC00"/>
            </a:solidFill>
            <a:ln w="28575">
              <a:solidFill>
                <a:schemeClr val="bg2"/>
              </a:solidFill>
              <a:miter lim="800000"/>
              <a:headEnd/>
              <a:tailEnd/>
            </a:ln>
          </p:spPr>
          <p:txBody>
            <a:bodyPr tIns="0" bIns="0"/>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zh-CN" altLang="en-US" sz="1800">
                  <a:solidFill>
                    <a:schemeClr val="accent2"/>
                  </a:solidFill>
                  <a:latin typeface="Times New Roman" panose="02020603050405020304" pitchFamily="18" charset="0"/>
                  <a:ea typeface="黑体" panose="02010609060101010101" pitchFamily="49" charset="-122"/>
                </a:rPr>
                <a:t>签署验收合格文件件</a:t>
              </a:r>
            </a:p>
          </p:txBody>
        </p:sp>
        <p:sp>
          <p:nvSpPr>
            <p:cNvPr id="31756" name="Text Box 12"/>
            <p:cNvSpPr txBox="1">
              <a:spLocks noChangeArrowheads="1"/>
            </p:cNvSpPr>
            <p:nvPr/>
          </p:nvSpPr>
          <p:spPr bwMode="auto">
            <a:xfrm>
              <a:off x="5070" y="7212"/>
              <a:ext cx="1995" cy="312"/>
            </a:xfrm>
            <a:prstGeom prst="rect">
              <a:avLst/>
            </a:prstGeom>
            <a:solidFill>
              <a:srgbClr val="FFCC00"/>
            </a:solidFill>
            <a:ln w="28575">
              <a:solidFill>
                <a:schemeClr val="bg2"/>
              </a:solidFill>
              <a:miter lim="800000"/>
              <a:headEnd/>
              <a:tailEnd/>
            </a:ln>
          </p:spPr>
          <p:txBody>
            <a:bodyPr tIns="0" bIns="0"/>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zh-CN" altLang="en-US" sz="1800">
                  <a:solidFill>
                    <a:schemeClr val="accent2"/>
                  </a:solidFill>
                  <a:latin typeface="Times New Roman" panose="02020603050405020304" pitchFamily="18" charset="0"/>
                  <a:ea typeface="黑体" panose="02010609060101010101" pitchFamily="49" charset="-122"/>
                </a:rPr>
                <a:t>项目移交</a:t>
              </a:r>
            </a:p>
          </p:txBody>
        </p:sp>
        <p:sp>
          <p:nvSpPr>
            <p:cNvPr id="31757" name="Text Box 13"/>
            <p:cNvSpPr txBox="1">
              <a:spLocks noChangeArrowheads="1"/>
            </p:cNvSpPr>
            <p:nvPr/>
          </p:nvSpPr>
          <p:spPr bwMode="auto">
            <a:xfrm>
              <a:off x="4695" y="4560"/>
              <a:ext cx="2835" cy="468"/>
            </a:xfrm>
            <a:prstGeom prst="rect">
              <a:avLst/>
            </a:prstGeom>
            <a:solidFill>
              <a:srgbClr val="FFCC00"/>
            </a:solidFill>
            <a:ln w="28575">
              <a:solidFill>
                <a:schemeClr val="bg2"/>
              </a:solidFill>
              <a:miter lim="800000"/>
              <a:headEnd/>
              <a:tailEnd/>
            </a:ln>
          </p:spPr>
          <p:txBody>
            <a:bodyPr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zh-CN" altLang="en-US" sz="1800">
                  <a:solidFill>
                    <a:schemeClr val="accent2"/>
                  </a:solidFill>
                  <a:latin typeface="Times New Roman" panose="02020603050405020304" pitchFamily="18" charset="0"/>
                  <a:ea typeface="黑体" panose="02010609060101010101" pitchFamily="49" charset="-122"/>
                </a:rPr>
                <a:t>验收班子检查验收材料</a:t>
              </a:r>
              <a:endParaRPr lang="zh-CN" altLang="en-US" sz="1800">
                <a:solidFill>
                  <a:schemeClr val="accent2"/>
                </a:solidFill>
                <a:ea typeface="黑体" panose="02010609060101010101" pitchFamily="49" charset="-122"/>
              </a:endParaRPr>
            </a:p>
          </p:txBody>
        </p:sp>
        <p:sp>
          <p:nvSpPr>
            <p:cNvPr id="31758" name="Line 14"/>
            <p:cNvSpPr>
              <a:spLocks noChangeShapeType="1"/>
            </p:cNvSpPr>
            <p:nvPr/>
          </p:nvSpPr>
          <p:spPr bwMode="auto">
            <a:xfrm>
              <a:off x="6060" y="2064"/>
              <a:ext cx="0" cy="466"/>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59" name="Line 15"/>
            <p:cNvSpPr>
              <a:spLocks noChangeShapeType="1"/>
            </p:cNvSpPr>
            <p:nvPr/>
          </p:nvSpPr>
          <p:spPr bwMode="auto">
            <a:xfrm>
              <a:off x="6060" y="2844"/>
              <a:ext cx="0" cy="312"/>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60" name="Line 16"/>
            <p:cNvSpPr>
              <a:spLocks noChangeShapeType="1"/>
            </p:cNvSpPr>
            <p:nvPr/>
          </p:nvSpPr>
          <p:spPr bwMode="auto">
            <a:xfrm>
              <a:off x="6060" y="3468"/>
              <a:ext cx="0" cy="312"/>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61" name="Line 17"/>
            <p:cNvSpPr>
              <a:spLocks noChangeShapeType="1"/>
            </p:cNvSpPr>
            <p:nvPr/>
          </p:nvSpPr>
          <p:spPr bwMode="auto">
            <a:xfrm>
              <a:off x="6060" y="4248"/>
              <a:ext cx="0" cy="312"/>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62" name="Line 18"/>
            <p:cNvSpPr>
              <a:spLocks noChangeShapeType="1"/>
            </p:cNvSpPr>
            <p:nvPr/>
          </p:nvSpPr>
          <p:spPr bwMode="auto">
            <a:xfrm>
              <a:off x="6060" y="5028"/>
              <a:ext cx="0" cy="312"/>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63" name="Line 19"/>
            <p:cNvSpPr>
              <a:spLocks noChangeShapeType="1"/>
            </p:cNvSpPr>
            <p:nvPr/>
          </p:nvSpPr>
          <p:spPr bwMode="auto">
            <a:xfrm>
              <a:off x="6060" y="5652"/>
              <a:ext cx="0" cy="312"/>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64" name="Line 20"/>
            <p:cNvSpPr>
              <a:spLocks noChangeShapeType="1"/>
            </p:cNvSpPr>
            <p:nvPr/>
          </p:nvSpPr>
          <p:spPr bwMode="auto">
            <a:xfrm>
              <a:off x="6060" y="6276"/>
              <a:ext cx="0" cy="312"/>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65" name="Line 21"/>
            <p:cNvSpPr>
              <a:spLocks noChangeShapeType="1"/>
            </p:cNvSpPr>
            <p:nvPr/>
          </p:nvSpPr>
          <p:spPr bwMode="auto">
            <a:xfrm>
              <a:off x="6060" y="6900"/>
              <a:ext cx="0" cy="312"/>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66" name="Line 22"/>
            <p:cNvSpPr>
              <a:spLocks noChangeShapeType="1"/>
            </p:cNvSpPr>
            <p:nvPr/>
          </p:nvSpPr>
          <p:spPr bwMode="auto">
            <a:xfrm flipH="1">
              <a:off x="7095" y="1911"/>
              <a:ext cx="960" cy="0"/>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67" name="Line 23"/>
            <p:cNvSpPr>
              <a:spLocks noChangeShapeType="1"/>
            </p:cNvSpPr>
            <p:nvPr/>
          </p:nvSpPr>
          <p:spPr bwMode="auto">
            <a:xfrm>
              <a:off x="8085" y="1908"/>
              <a:ext cx="0" cy="3588"/>
            </a:xfrm>
            <a:prstGeom prst="line">
              <a:avLst/>
            </a:prstGeom>
            <a:noFill/>
            <a:ln w="28575">
              <a:solidFill>
                <a:schemeClr val="bg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768" name="Line 24"/>
            <p:cNvSpPr>
              <a:spLocks noChangeShapeType="1"/>
            </p:cNvSpPr>
            <p:nvPr/>
          </p:nvSpPr>
          <p:spPr bwMode="auto">
            <a:xfrm>
              <a:off x="7080" y="5496"/>
              <a:ext cx="1020" cy="0"/>
            </a:xfrm>
            <a:prstGeom prst="line">
              <a:avLst/>
            </a:prstGeom>
            <a:noFill/>
            <a:ln w="28575">
              <a:solidFill>
                <a:schemeClr val="bg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769" name="Line 25"/>
            <p:cNvSpPr>
              <a:spLocks noChangeShapeType="1"/>
            </p:cNvSpPr>
            <p:nvPr/>
          </p:nvSpPr>
          <p:spPr bwMode="auto">
            <a:xfrm>
              <a:off x="4170" y="1905"/>
              <a:ext cx="945" cy="0"/>
            </a:xfrm>
            <a:prstGeom prst="line">
              <a:avLst/>
            </a:prstGeom>
            <a:noFill/>
            <a:ln w="28575">
              <a:solidFill>
                <a:schemeClr val="bg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770" name="Line 26"/>
            <p:cNvSpPr>
              <a:spLocks noChangeShapeType="1"/>
            </p:cNvSpPr>
            <p:nvPr/>
          </p:nvSpPr>
          <p:spPr bwMode="auto">
            <a:xfrm>
              <a:off x="4185" y="1908"/>
              <a:ext cx="0" cy="4212"/>
            </a:xfrm>
            <a:prstGeom prst="line">
              <a:avLst/>
            </a:prstGeom>
            <a:noFill/>
            <a:ln w="28575">
              <a:solidFill>
                <a:schemeClr val="bg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771" name="Line 27"/>
            <p:cNvSpPr>
              <a:spLocks noChangeShapeType="1"/>
            </p:cNvSpPr>
            <p:nvPr/>
          </p:nvSpPr>
          <p:spPr bwMode="auto">
            <a:xfrm>
              <a:off x="4200" y="6120"/>
              <a:ext cx="840" cy="0"/>
            </a:xfrm>
            <a:prstGeom prst="line">
              <a:avLst/>
            </a:prstGeom>
            <a:noFill/>
            <a:ln w="28575">
              <a:solidFill>
                <a:schemeClr val="bg2"/>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586"/>
    </mc:Choice>
    <mc:Fallback>
      <p:transition spd="slow" advTm="20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zh-CN" altLang="en-US" smtClean="0"/>
              <a:t>本章内容提要</a:t>
            </a:r>
          </a:p>
        </p:txBody>
      </p:sp>
      <p:grpSp>
        <p:nvGrpSpPr>
          <p:cNvPr id="14339" name="Group 3"/>
          <p:cNvGrpSpPr>
            <a:grpSpLocks/>
          </p:cNvGrpSpPr>
          <p:nvPr/>
        </p:nvGrpSpPr>
        <p:grpSpPr bwMode="auto">
          <a:xfrm>
            <a:off x="611188" y="2343150"/>
            <a:ext cx="5670550" cy="488950"/>
            <a:chOff x="385" y="1476"/>
            <a:chExt cx="3572" cy="308"/>
          </a:xfrm>
        </p:grpSpPr>
        <p:sp>
          <p:nvSpPr>
            <p:cNvPr id="14357" name="AutoShape 4"/>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58" name="Text Box 5"/>
            <p:cNvSpPr txBox="1">
              <a:spLocks noChangeArrowheads="1"/>
            </p:cNvSpPr>
            <p:nvPr/>
          </p:nvSpPr>
          <p:spPr bwMode="auto">
            <a:xfrm>
              <a:off x="626" y="1516"/>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软件项目收尾概述</a:t>
              </a:r>
              <a:r>
                <a:rPr lang="zh-CN" altLang="en-US" sz="1800">
                  <a:solidFill>
                    <a:schemeClr val="tx1"/>
                  </a:solidFill>
                  <a:latin typeface="宋体" panose="02010600030101010101" pitchFamily="2" charset="-122"/>
                </a:rPr>
                <a:t>  </a:t>
              </a:r>
            </a:p>
          </p:txBody>
        </p:sp>
        <p:sp>
          <p:nvSpPr>
            <p:cNvPr id="14359" name="Rectangle 6"/>
            <p:cNvSpPr>
              <a:spLocks noChangeArrowheads="1"/>
            </p:cNvSpPr>
            <p:nvPr/>
          </p:nvSpPr>
          <p:spPr bwMode="auto">
            <a:xfrm>
              <a:off x="385" y="153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10.1</a:t>
              </a:r>
              <a:endParaRPr lang="en-US" altLang="zh-CN" sz="1800">
                <a:solidFill>
                  <a:srgbClr val="000000"/>
                </a:solidFill>
              </a:endParaRPr>
            </a:p>
          </p:txBody>
        </p:sp>
      </p:grpSp>
      <p:grpSp>
        <p:nvGrpSpPr>
          <p:cNvPr id="14340" name="Group 7"/>
          <p:cNvGrpSpPr>
            <a:grpSpLocks/>
          </p:cNvGrpSpPr>
          <p:nvPr/>
        </p:nvGrpSpPr>
        <p:grpSpPr bwMode="auto">
          <a:xfrm>
            <a:off x="611188" y="2924175"/>
            <a:ext cx="5670550" cy="488950"/>
            <a:chOff x="385" y="1842"/>
            <a:chExt cx="3572" cy="308"/>
          </a:xfrm>
        </p:grpSpPr>
        <p:grpSp>
          <p:nvGrpSpPr>
            <p:cNvPr id="14353" name="Group 8"/>
            <p:cNvGrpSpPr>
              <a:grpSpLocks/>
            </p:cNvGrpSpPr>
            <p:nvPr/>
          </p:nvGrpSpPr>
          <p:grpSpPr bwMode="auto">
            <a:xfrm>
              <a:off x="464" y="1842"/>
              <a:ext cx="3493" cy="308"/>
              <a:chOff x="464" y="1842"/>
              <a:chExt cx="3493" cy="308"/>
            </a:xfrm>
          </p:grpSpPr>
          <p:sp>
            <p:nvSpPr>
              <p:cNvPr id="14355" name="AutoShape 9"/>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56" name="Text Box 10"/>
              <p:cNvSpPr txBox="1">
                <a:spLocks noChangeArrowheads="1"/>
              </p:cNvSpPr>
              <p:nvPr/>
            </p:nvSpPr>
            <p:spPr bwMode="auto">
              <a:xfrm>
                <a:off x="626" y="1887"/>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软件项目收尾过程</a:t>
                </a:r>
                <a:r>
                  <a:rPr lang="zh-CN" altLang="en-US">
                    <a:solidFill>
                      <a:schemeClr val="tx1"/>
                    </a:solidFill>
                  </a:rPr>
                  <a:t> </a:t>
                </a:r>
              </a:p>
            </p:txBody>
          </p:sp>
        </p:grpSp>
        <p:sp>
          <p:nvSpPr>
            <p:cNvPr id="14354" name="Rectangle 11"/>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10.2</a:t>
              </a:r>
              <a:endParaRPr lang="en-US" altLang="zh-CN" sz="1800">
                <a:solidFill>
                  <a:srgbClr val="000000"/>
                </a:solidFill>
              </a:endParaRPr>
            </a:p>
          </p:txBody>
        </p:sp>
      </p:grpSp>
      <p:grpSp>
        <p:nvGrpSpPr>
          <p:cNvPr id="14341" name="Group 12"/>
          <p:cNvGrpSpPr>
            <a:grpSpLocks/>
          </p:cNvGrpSpPr>
          <p:nvPr/>
        </p:nvGrpSpPr>
        <p:grpSpPr bwMode="auto">
          <a:xfrm>
            <a:off x="611188" y="3500438"/>
            <a:ext cx="5689600" cy="488950"/>
            <a:chOff x="385" y="2209"/>
            <a:chExt cx="3584" cy="308"/>
          </a:xfrm>
        </p:grpSpPr>
        <p:sp>
          <p:nvSpPr>
            <p:cNvPr id="14350" name="AutoShape 13"/>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51" name="Text Box 14"/>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软件项目验收</a:t>
              </a:r>
              <a:r>
                <a:rPr lang="zh-CN" altLang="en-US">
                  <a:solidFill>
                    <a:schemeClr val="tx1"/>
                  </a:solidFill>
                </a:rPr>
                <a:t> </a:t>
              </a:r>
            </a:p>
          </p:txBody>
        </p:sp>
        <p:sp>
          <p:nvSpPr>
            <p:cNvPr id="14352" name="Rectangle 15"/>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10.3</a:t>
              </a:r>
              <a:endParaRPr lang="en-US" altLang="zh-CN" sz="1800">
                <a:solidFill>
                  <a:srgbClr val="000000"/>
                </a:solidFill>
              </a:endParaRPr>
            </a:p>
          </p:txBody>
        </p:sp>
      </p:grpSp>
      <p:grpSp>
        <p:nvGrpSpPr>
          <p:cNvPr id="14342" name="Group 16"/>
          <p:cNvGrpSpPr>
            <a:grpSpLocks/>
          </p:cNvGrpSpPr>
          <p:nvPr/>
        </p:nvGrpSpPr>
        <p:grpSpPr bwMode="auto">
          <a:xfrm>
            <a:off x="611188" y="4076700"/>
            <a:ext cx="5689600" cy="488950"/>
            <a:chOff x="385" y="2209"/>
            <a:chExt cx="3584" cy="308"/>
          </a:xfrm>
        </p:grpSpPr>
        <p:sp>
          <p:nvSpPr>
            <p:cNvPr id="14347" name="AutoShape 1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48" name="Text Box 18"/>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本章小结</a:t>
              </a:r>
              <a:r>
                <a:rPr lang="zh-CN" altLang="en-US"/>
                <a:t> </a:t>
              </a:r>
            </a:p>
          </p:txBody>
        </p:sp>
        <p:sp>
          <p:nvSpPr>
            <p:cNvPr id="14349" name="Rectangle 19"/>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10.4</a:t>
              </a:r>
              <a:endParaRPr lang="en-US" altLang="zh-CN" sz="1800">
                <a:solidFill>
                  <a:srgbClr val="000000"/>
                </a:solidFill>
              </a:endParaRPr>
            </a:p>
          </p:txBody>
        </p:sp>
      </p:grpSp>
      <p:grpSp>
        <p:nvGrpSpPr>
          <p:cNvPr id="14343" name="Group 28"/>
          <p:cNvGrpSpPr>
            <a:grpSpLocks/>
          </p:cNvGrpSpPr>
          <p:nvPr/>
        </p:nvGrpSpPr>
        <p:grpSpPr bwMode="auto">
          <a:xfrm>
            <a:off x="611188" y="4652963"/>
            <a:ext cx="5689600" cy="488950"/>
            <a:chOff x="385" y="2209"/>
            <a:chExt cx="3584" cy="308"/>
          </a:xfrm>
        </p:grpSpPr>
        <p:sp>
          <p:nvSpPr>
            <p:cNvPr id="14344" name="AutoShape 29"/>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4345" name="Text Box 30"/>
            <p:cNvSpPr txBox="1">
              <a:spLocks noChangeArrowheads="1"/>
            </p:cNvSpPr>
            <p:nvPr/>
          </p:nvSpPr>
          <p:spPr bwMode="auto">
            <a:xfrm>
              <a:off x="626" y="2273"/>
              <a:ext cx="3110" cy="192"/>
            </a:xfrm>
            <a:prstGeom prst="rect">
              <a:avLst/>
            </a:prstGeom>
            <a:solidFill>
              <a:schemeClr val="bg1"/>
            </a:solidFill>
            <a:ln>
              <a:noFill/>
            </a:ln>
            <a:effectLst/>
            <a:extLs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复习思考题</a:t>
              </a:r>
              <a:endParaRPr lang="zh-CN" altLang="en-US"/>
            </a:p>
          </p:txBody>
        </p:sp>
        <p:sp>
          <p:nvSpPr>
            <p:cNvPr id="14346" name="Rectangle 31"/>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10.5</a:t>
              </a:r>
              <a:endParaRPr lang="en-US" altLang="zh-CN" sz="1800">
                <a:solidFill>
                  <a:srgbClr val="000000"/>
                </a:solidFill>
              </a:endParaRP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38"/>
    </mc:Choice>
    <mc:Fallback>
      <p:transition spd="slow" advTm="11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zh-CN" altLang="en-US" smtClean="0"/>
              <a:t>软件项目验收</a:t>
            </a:r>
          </a:p>
        </p:txBody>
      </p:sp>
      <p:sp>
        <p:nvSpPr>
          <p:cNvPr id="32771" name="Rectangle 3"/>
          <p:cNvSpPr>
            <a:spLocks noGrp="1" noChangeArrowheads="1"/>
          </p:cNvSpPr>
          <p:nvPr>
            <p:ph type="body" idx="1"/>
          </p:nvPr>
        </p:nvSpPr>
        <p:spPr>
          <a:xfrm>
            <a:off x="323850" y="1916113"/>
            <a:ext cx="8640763" cy="4941887"/>
          </a:xfrm>
        </p:spPr>
        <p:txBody>
          <a:bodyPr/>
          <a:lstStyle/>
          <a:p>
            <a:pPr eaLnBrk="1" hangingPunct="1"/>
            <a:r>
              <a:rPr lang="zh-CN" altLang="en-US" sz="2400" smtClean="0">
                <a:solidFill>
                  <a:schemeClr val="accent2"/>
                </a:solidFill>
                <a:ea typeface="黑体" panose="02010609060101010101" pitchFamily="49" charset="-122"/>
              </a:rPr>
              <a:t>项目验收范围</a:t>
            </a:r>
          </a:p>
          <a:p>
            <a:pPr eaLnBrk="1" hangingPunct="1">
              <a:lnSpc>
                <a:spcPct val="130000"/>
              </a:lnSpc>
              <a:buFont typeface="Wingdings 2" panose="05020102010507070707" pitchFamily="18" charset="2"/>
              <a:buNone/>
            </a:pPr>
            <a:r>
              <a:rPr lang="zh-CN" altLang="en-US" sz="2000" smtClean="0"/>
              <a:t>     </a:t>
            </a:r>
            <a:r>
              <a:rPr lang="en-US" altLang="zh-CN" sz="2000" smtClean="0">
                <a:solidFill>
                  <a:schemeClr val="accent2"/>
                </a:solidFill>
              </a:rPr>
              <a:t>——</a:t>
            </a:r>
            <a:r>
              <a:rPr lang="zh-CN" altLang="en-US" sz="2000" smtClean="0"/>
              <a:t>从项目验收的内容划分，项目验收范围通常包括质量验收和文件验收。</a:t>
            </a:r>
          </a:p>
          <a:p>
            <a:pPr eaLnBrk="1" hangingPunct="1">
              <a:lnSpc>
                <a:spcPct val="130000"/>
              </a:lnSpc>
            </a:pPr>
            <a:r>
              <a:rPr lang="zh-CN" altLang="en-US" sz="2000" smtClean="0">
                <a:solidFill>
                  <a:srgbClr val="CC6600"/>
                </a:solidFill>
                <a:ea typeface="黑体" panose="02010609060101010101" pitchFamily="49" charset="-122"/>
              </a:rPr>
              <a:t>项目质量验收 </a:t>
            </a:r>
            <a:r>
              <a:rPr lang="zh-CN" altLang="en-US" sz="2000" smtClean="0"/>
              <a:t> 项目质量永远是考查和评价项目成功与否的重要方面。一个项目的最终目的是满足客户的需求，这种需求是以质量保证为前提的，必须从项目计划、项目控制、项目验收等不同环节严把质量关</a:t>
            </a:r>
          </a:p>
          <a:p>
            <a:pPr eaLnBrk="1" hangingPunct="1">
              <a:lnSpc>
                <a:spcPct val="130000"/>
              </a:lnSpc>
            </a:pPr>
            <a:r>
              <a:rPr lang="zh-CN" altLang="en-US" sz="2000" smtClean="0">
                <a:solidFill>
                  <a:srgbClr val="CC6600"/>
                </a:solidFill>
                <a:latin typeface="黑体" panose="02010609060101010101" pitchFamily="49" charset="-122"/>
                <a:ea typeface="黑体" panose="02010609060101010101" pitchFamily="49" charset="-122"/>
              </a:rPr>
              <a:t>项目文件验收</a:t>
            </a:r>
            <a:r>
              <a:rPr lang="zh-CN" altLang="en-US" sz="2000" smtClean="0">
                <a:latin typeface="宋体" panose="02010600030101010101" pitchFamily="2" charset="-122"/>
              </a:rPr>
              <a:t> 项目文件是项目整个生命周期的详细记录，是项目成果的重要展示形式。项目文件既作为项目评价和验收的标准，也是项目移交、维护和后期评价的重要原始凭证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9084"/>
    </mc:Choice>
    <mc:Fallback>
      <p:transition spd="slow" advTm="49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zh-CN" altLang="en-US" smtClean="0"/>
              <a:t>软件项目验收</a:t>
            </a:r>
          </a:p>
        </p:txBody>
      </p:sp>
      <p:sp>
        <p:nvSpPr>
          <p:cNvPr id="33795" name="Rectangle 3"/>
          <p:cNvSpPr>
            <a:spLocks noGrp="1" noChangeArrowheads="1"/>
          </p:cNvSpPr>
          <p:nvPr>
            <p:ph type="body" idx="1"/>
          </p:nvPr>
        </p:nvSpPr>
        <p:spPr>
          <a:xfrm>
            <a:off x="323850" y="1916113"/>
            <a:ext cx="8640763" cy="4941887"/>
          </a:xfrm>
        </p:spPr>
        <p:txBody>
          <a:bodyPr/>
          <a:lstStyle/>
          <a:p>
            <a:pPr eaLnBrk="1" hangingPunct="1"/>
            <a:r>
              <a:rPr lang="zh-CN" altLang="en-US" sz="2400" smtClean="0">
                <a:solidFill>
                  <a:schemeClr val="accent2"/>
                </a:solidFill>
                <a:ea typeface="黑体" panose="02010609060101010101" pitchFamily="49" charset="-122"/>
              </a:rPr>
              <a:t>项目验收收尾与移交</a:t>
            </a:r>
          </a:p>
          <a:p>
            <a:pPr eaLnBrk="1" hangingPunct="1">
              <a:lnSpc>
                <a:spcPct val="130000"/>
              </a:lnSpc>
            </a:pPr>
            <a:r>
              <a:rPr lang="zh-CN" altLang="en-US" sz="2000" smtClean="0">
                <a:solidFill>
                  <a:srgbClr val="CC6600"/>
                </a:solidFill>
                <a:latin typeface="黑体" panose="02010609060101010101" pitchFamily="49" charset="-122"/>
                <a:ea typeface="黑体" panose="02010609060101010101" pitchFamily="49" charset="-122"/>
              </a:rPr>
              <a:t>项目验收收尾</a:t>
            </a:r>
            <a:r>
              <a:rPr lang="zh-CN" altLang="en-US" sz="2000" smtClean="0">
                <a:latin typeface="宋体" panose="02010600030101010101" pitchFamily="2" charset="-122"/>
              </a:rPr>
              <a:t>  项目验收完成后，如果验收的成果符合项目目标规定的标准和相关的合同条款及法律法规，参加验收的项目团队和项目接收方人员应在事先准备好的文件上签字。这时项目团队与项目业主的项目合同关系基本结束，项目团队的任务转入对项目的支持和服务阶段 </a:t>
            </a:r>
          </a:p>
          <a:p>
            <a:pPr eaLnBrk="1" hangingPunct="1">
              <a:lnSpc>
                <a:spcPct val="130000"/>
              </a:lnSpc>
            </a:pPr>
            <a:r>
              <a:rPr lang="zh-CN" altLang="en-US" sz="2000" smtClean="0">
                <a:solidFill>
                  <a:srgbClr val="CC6600"/>
                </a:solidFill>
                <a:latin typeface="黑体" panose="02010609060101010101" pitchFamily="49" charset="-122"/>
                <a:ea typeface="黑体" panose="02010609060101010101" pitchFamily="49" charset="-122"/>
              </a:rPr>
              <a:t>项目移交</a:t>
            </a:r>
            <a:r>
              <a:rPr lang="zh-CN" altLang="en-US" sz="2000" smtClean="0">
                <a:latin typeface="宋体" panose="02010600030101010101" pitchFamily="2" charset="-122"/>
              </a:rPr>
              <a:t>  当项目通过验收后，项目团队将项目成果的所有权交给项目接收方，这个过程就是项目的移交 。当项目的实体移交、文件资料移交和项目款项结清后，项目移交方和项目接收方将在项目移交报告上签字，形成项目移交报告</a:t>
            </a:r>
          </a:p>
          <a:p>
            <a:pPr eaLnBrk="1" hangingPunct="1">
              <a:lnSpc>
                <a:spcPct val="130000"/>
              </a:lnSpc>
              <a:buFont typeface="Wingdings 2" panose="05020102010507070707" pitchFamily="18" charset="2"/>
              <a:buNone/>
            </a:pPr>
            <a:r>
              <a:rPr lang="zh-CN" altLang="en-US" sz="2000" smtClean="0"/>
              <a:t>     </a:t>
            </a:r>
            <a:r>
              <a:rPr lang="en-US" altLang="zh-CN" sz="2000" smtClean="0">
                <a:solidFill>
                  <a:schemeClr val="accent2"/>
                </a:solidFill>
              </a:rPr>
              <a:t>—— </a:t>
            </a:r>
            <a:r>
              <a:rPr lang="zh-CN" altLang="en-US" sz="2000" smtClean="0">
                <a:solidFill>
                  <a:schemeClr val="accent2"/>
                </a:solidFill>
                <a:latin typeface="宋体" panose="02010600030101010101" pitchFamily="2" charset="-122"/>
              </a:rPr>
              <a:t>项目验收是项目移交的前提；移交是项目收尾的最后工作内容，是 项目管理的完结。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515"/>
    </mc:Choice>
    <mc:Fallback>
      <p:transition spd="slow" advTm="47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zh-CN" altLang="en-US" smtClean="0"/>
              <a:t>本章内容提要</a:t>
            </a:r>
          </a:p>
        </p:txBody>
      </p:sp>
      <p:grpSp>
        <p:nvGrpSpPr>
          <p:cNvPr id="34819" name="Group 3"/>
          <p:cNvGrpSpPr>
            <a:grpSpLocks/>
          </p:cNvGrpSpPr>
          <p:nvPr/>
        </p:nvGrpSpPr>
        <p:grpSpPr bwMode="auto">
          <a:xfrm>
            <a:off x="611188" y="2343150"/>
            <a:ext cx="5670550" cy="488950"/>
            <a:chOff x="385" y="1476"/>
            <a:chExt cx="3572" cy="308"/>
          </a:xfrm>
        </p:grpSpPr>
        <p:sp>
          <p:nvSpPr>
            <p:cNvPr id="34837" name="AutoShape 4"/>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4838" name="Text Box 5"/>
            <p:cNvSpPr txBox="1">
              <a:spLocks noChangeArrowheads="1"/>
            </p:cNvSpPr>
            <p:nvPr/>
          </p:nvSpPr>
          <p:spPr bwMode="auto">
            <a:xfrm>
              <a:off x="626" y="1516"/>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软件项目收尾概述</a:t>
              </a:r>
              <a:r>
                <a:rPr lang="zh-CN" altLang="en-US" sz="1800">
                  <a:solidFill>
                    <a:schemeClr val="tx1"/>
                  </a:solidFill>
                  <a:latin typeface="宋体" panose="02010600030101010101" pitchFamily="2" charset="-122"/>
                </a:rPr>
                <a:t>  </a:t>
              </a:r>
            </a:p>
          </p:txBody>
        </p:sp>
        <p:sp>
          <p:nvSpPr>
            <p:cNvPr id="34839" name="Rectangle 6"/>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10.1</a:t>
              </a:r>
              <a:endParaRPr lang="en-US" altLang="zh-CN" sz="1800">
                <a:solidFill>
                  <a:srgbClr val="000000"/>
                </a:solidFill>
              </a:endParaRPr>
            </a:p>
          </p:txBody>
        </p:sp>
      </p:grpSp>
      <p:grpSp>
        <p:nvGrpSpPr>
          <p:cNvPr id="34820" name="Group 7"/>
          <p:cNvGrpSpPr>
            <a:grpSpLocks/>
          </p:cNvGrpSpPr>
          <p:nvPr/>
        </p:nvGrpSpPr>
        <p:grpSpPr bwMode="auto">
          <a:xfrm>
            <a:off x="611188" y="2924175"/>
            <a:ext cx="5670550" cy="488950"/>
            <a:chOff x="385" y="1842"/>
            <a:chExt cx="3572" cy="308"/>
          </a:xfrm>
        </p:grpSpPr>
        <p:grpSp>
          <p:nvGrpSpPr>
            <p:cNvPr id="34833" name="Group 8"/>
            <p:cNvGrpSpPr>
              <a:grpSpLocks/>
            </p:cNvGrpSpPr>
            <p:nvPr/>
          </p:nvGrpSpPr>
          <p:grpSpPr bwMode="auto">
            <a:xfrm>
              <a:off x="464" y="1842"/>
              <a:ext cx="3493" cy="308"/>
              <a:chOff x="464" y="1842"/>
              <a:chExt cx="3493" cy="308"/>
            </a:xfrm>
          </p:grpSpPr>
          <p:sp>
            <p:nvSpPr>
              <p:cNvPr id="34835" name="AutoShape 9"/>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4836" name="Text Box 10"/>
              <p:cNvSpPr txBox="1">
                <a:spLocks noChangeArrowheads="1"/>
              </p:cNvSpPr>
              <p:nvPr/>
            </p:nvSpPr>
            <p:spPr bwMode="auto">
              <a:xfrm>
                <a:off x="626" y="1887"/>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软件项目收尾过程</a:t>
                </a:r>
                <a:r>
                  <a:rPr lang="zh-CN" altLang="en-US">
                    <a:solidFill>
                      <a:schemeClr val="tx1"/>
                    </a:solidFill>
                  </a:rPr>
                  <a:t> </a:t>
                </a:r>
              </a:p>
            </p:txBody>
          </p:sp>
        </p:grpSp>
        <p:sp>
          <p:nvSpPr>
            <p:cNvPr id="34834" name="Rectangle 11"/>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10.2</a:t>
              </a:r>
              <a:endParaRPr lang="en-US" altLang="zh-CN" sz="1800">
                <a:solidFill>
                  <a:srgbClr val="000000"/>
                </a:solidFill>
              </a:endParaRPr>
            </a:p>
          </p:txBody>
        </p:sp>
      </p:grpSp>
      <p:grpSp>
        <p:nvGrpSpPr>
          <p:cNvPr id="34821" name="Group 12"/>
          <p:cNvGrpSpPr>
            <a:grpSpLocks/>
          </p:cNvGrpSpPr>
          <p:nvPr/>
        </p:nvGrpSpPr>
        <p:grpSpPr bwMode="auto">
          <a:xfrm>
            <a:off x="611188" y="3500438"/>
            <a:ext cx="5689600" cy="488950"/>
            <a:chOff x="385" y="2209"/>
            <a:chExt cx="3584" cy="308"/>
          </a:xfrm>
        </p:grpSpPr>
        <p:sp>
          <p:nvSpPr>
            <p:cNvPr id="34830" name="AutoShape 13"/>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4831" name="Text Box 14"/>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软件项目验收</a:t>
              </a:r>
              <a:r>
                <a:rPr lang="zh-CN" altLang="en-US">
                  <a:solidFill>
                    <a:schemeClr val="tx1"/>
                  </a:solidFill>
                </a:rPr>
                <a:t> </a:t>
              </a:r>
            </a:p>
          </p:txBody>
        </p:sp>
        <p:sp>
          <p:nvSpPr>
            <p:cNvPr id="34832" name="Rectangle 15"/>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10.3</a:t>
              </a:r>
              <a:endParaRPr lang="en-US" altLang="zh-CN" sz="1800">
                <a:solidFill>
                  <a:srgbClr val="000000"/>
                </a:solidFill>
              </a:endParaRPr>
            </a:p>
          </p:txBody>
        </p:sp>
      </p:grpSp>
      <p:grpSp>
        <p:nvGrpSpPr>
          <p:cNvPr id="34822" name="Group 16"/>
          <p:cNvGrpSpPr>
            <a:grpSpLocks/>
          </p:cNvGrpSpPr>
          <p:nvPr/>
        </p:nvGrpSpPr>
        <p:grpSpPr bwMode="auto">
          <a:xfrm>
            <a:off x="611188" y="4076700"/>
            <a:ext cx="5689600" cy="488950"/>
            <a:chOff x="385" y="2209"/>
            <a:chExt cx="3584" cy="308"/>
          </a:xfrm>
        </p:grpSpPr>
        <p:sp>
          <p:nvSpPr>
            <p:cNvPr id="34827" name="AutoShape 1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4828" name="Text Box 18"/>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本章小结</a:t>
              </a:r>
              <a:r>
                <a:rPr lang="zh-CN" altLang="en-US"/>
                <a:t> </a:t>
              </a:r>
            </a:p>
          </p:txBody>
        </p:sp>
        <p:sp>
          <p:nvSpPr>
            <p:cNvPr id="34829" name="Rectangle 19"/>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10.4</a:t>
              </a:r>
              <a:endParaRPr lang="en-US" altLang="zh-CN" sz="1800">
                <a:solidFill>
                  <a:srgbClr val="000000"/>
                </a:solidFill>
              </a:endParaRPr>
            </a:p>
          </p:txBody>
        </p:sp>
      </p:grpSp>
      <p:grpSp>
        <p:nvGrpSpPr>
          <p:cNvPr id="34823" name="Group 20"/>
          <p:cNvGrpSpPr>
            <a:grpSpLocks/>
          </p:cNvGrpSpPr>
          <p:nvPr/>
        </p:nvGrpSpPr>
        <p:grpSpPr bwMode="auto">
          <a:xfrm>
            <a:off x="611188" y="4652963"/>
            <a:ext cx="5689600" cy="488950"/>
            <a:chOff x="385" y="2209"/>
            <a:chExt cx="3584" cy="308"/>
          </a:xfrm>
        </p:grpSpPr>
        <p:sp>
          <p:nvSpPr>
            <p:cNvPr id="34824" name="AutoShape 21"/>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4825" name="Text Box 22"/>
            <p:cNvSpPr txBox="1">
              <a:spLocks noChangeArrowheads="1"/>
            </p:cNvSpPr>
            <p:nvPr/>
          </p:nvSpPr>
          <p:spPr bwMode="auto">
            <a:xfrm>
              <a:off x="626" y="2273"/>
              <a:ext cx="3110" cy="192"/>
            </a:xfrm>
            <a:prstGeom prst="rect">
              <a:avLst/>
            </a:prstGeom>
            <a:solidFill>
              <a:schemeClr val="bg1"/>
            </a:solidFill>
            <a:ln>
              <a:noFill/>
            </a:ln>
            <a:effectLst/>
            <a:extLs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复习思考题</a:t>
              </a:r>
              <a:endParaRPr lang="zh-CN" altLang="en-US"/>
            </a:p>
          </p:txBody>
        </p:sp>
        <p:sp>
          <p:nvSpPr>
            <p:cNvPr id="34826" name="Rectangle 23"/>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10.5</a:t>
              </a:r>
              <a:endParaRPr lang="en-US" altLang="zh-CN" sz="1800">
                <a:solidFill>
                  <a:srgbClr val="000000"/>
                </a:solidFill>
              </a:endParaRP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52"/>
    </mc:Choice>
    <mc:Fallback>
      <p:transition spd="slow" advTm="1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altLang="zh-CN" smtClean="0"/>
              <a:t>10.4  </a:t>
            </a:r>
            <a:r>
              <a:rPr lang="zh-CN" altLang="en-US" smtClean="0"/>
              <a:t>本章小结</a:t>
            </a:r>
          </a:p>
        </p:txBody>
      </p:sp>
      <p:sp>
        <p:nvSpPr>
          <p:cNvPr id="35843" name="Rectangle 3"/>
          <p:cNvSpPr>
            <a:spLocks noGrp="1" noChangeArrowheads="1"/>
          </p:cNvSpPr>
          <p:nvPr>
            <p:ph type="body" idx="1"/>
          </p:nvPr>
        </p:nvSpPr>
        <p:spPr>
          <a:xfrm>
            <a:off x="395288" y="2349500"/>
            <a:ext cx="8569325" cy="3240088"/>
          </a:xfrm>
          <a:solidFill>
            <a:srgbClr val="FFFFCC"/>
          </a:solidFill>
        </p:spPr>
        <p:txBody>
          <a:bodyPr/>
          <a:lstStyle/>
          <a:p>
            <a:pPr eaLnBrk="1" hangingPunct="1">
              <a:lnSpc>
                <a:spcPct val="150000"/>
              </a:lnSpc>
            </a:pPr>
            <a:r>
              <a:rPr lang="zh-CN" altLang="en-US" sz="2000" smtClean="0">
                <a:solidFill>
                  <a:srgbClr val="CC6600"/>
                </a:solidFill>
                <a:latin typeface="黑体" panose="02010609060101010101" pitchFamily="49" charset="-122"/>
                <a:ea typeface="黑体" panose="02010609060101010101" pitchFamily="49" charset="-122"/>
              </a:rPr>
              <a:t>项目结束过程包括：制定结束计划、完成收尾工作、进行最后评审、编写项目总结报告等</a:t>
            </a:r>
          </a:p>
          <a:p>
            <a:pPr eaLnBrk="1" hangingPunct="1">
              <a:lnSpc>
                <a:spcPct val="150000"/>
              </a:lnSpc>
              <a:spcBef>
                <a:spcPct val="50000"/>
              </a:spcBef>
            </a:pPr>
            <a:r>
              <a:rPr lang="zh-CN" altLang="en-US" sz="2000" smtClean="0">
                <a:solidFill>
                  <a:srgbClr val="CC6600"/>
                </a:solidFill>
                <a:latin typeface="黑体" panose="02010609060101010101" pitchFamily="49" charset="-122"/>
                <a:ea typeface="黑体" panose="02010609060101010101" pitchFamily="49" charset="-122"/>
              </a:rPr>
              <a:t>项目结束过程也非常重要，往往在整个项目接近完成的收尾阶段，项目团队成员的注意力开始转移到新的项目任务上去，并且项目收尾阶段的工作一般也比较耗时而琐碎，因此，项目收尾的重要性更应当特别强调，只有做到这一点，才会为项目真正画上一个圆满的句号。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461"/>
    </mc:Choice>
    <mc:Fallback>
      <p:transition spd="slow" advTm="244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zh-CN" altLang="en-US" smtClean="0"/>
              <a:t>本章内容提要</a:t>
            </a:r>
          </a:p>
        </p:txBody>
      </p:sp>
      <p:grpSp>
        <p:nvGrpSpPr>
          <p:cNvPr id="36867" name="Group 3"/>
          <p:cNvGrpSpPr>
            <a:grpSpLocks/>
          </p:cNvGrpSpPr>
          <p:nvPr/>
        </p:nvGrpSpPr>
        <p:grpSpPr bwMode="auto">
          <a:xfrm>
            <a:off x="611188" y="2343150"/>
            <a:ext cx="5670550" cy="488950"/>
            <a:chOff x="385" y="1476"/>
            <a:chExt cx="3572" cy="308"/>
          </a:xfrm>
        </p:grpSpPr>
        <p:sp>
          <p:nvSpPr>
            <p:cNvPr id="36885" name="AutoShape 4"/>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6886" name="Text Box 5"/>
            <p:cNvSpPr txBox="1">
              <a:spLocks noChangeArrowheads="1"/>
            </p:cNvSpPr>
            <p:nvPr/>
          </p:nvSpPr>
          <p:spPr bwMode="auto">
            <a:xfrm>
              <a:off x="626" y="1516"/>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软件项目收尾概述</a:t>
              </a:r>
              <a:r>
                <a:rPr lang="zh-CN" altLang="en-US" sz="1800">
                  <a:solidFill>
                    <a:schemeClr val="tx1"/>
                  </a:solidFill>
                  <a:latin typeface="宋体" panose="02010600030101010101" pitchFamily="2" charset="-122"/>
                </a:rPr>
                <a:t>  </a:t>
              </a:r>
            </a:p>
          </p:txBody>
        </p:sp>
        <p:sp>
          <p:nvSpPr>
            <p:cNvPr id="36887" name="Rectangle 6"/>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10.1</a:t>
              </a:r>
              <a:endParaRPr lang="en-US" altLang="zh-CN" sz="1800">
                <a:solidFill>
                  <a:srgbClr val="000000"/>
                </a:solidFill>
              </a:endParaRPr>
            </a:p>
          </p:txBody>
        </p:sp>
      </p:grpSp>
      <p:grpSp>
        <p:nvGrpSpPr>
          <p:cNvPr id="36868" name="Group 7"/>
          <p:cNvGrpSpPr>
            <a:grpSpLocks/>
          </p:cNvGrpSpPr>
          <p:nvPr/>
        </p:nvGrpSpPr>
        <p:grpSpPr bwMode="auto">
          <a:xfrm>
            <a:off x="611188" y="2924175"/>
            <a:ext cx="5670550" cy="488950"/>
            <a:chOff x="385" y="1842"/>
            <a:chExt cx="3572" cy="308"/>
          </a:xfrm>
        </p:grpSpPr>
        <p:grpSp>
          <p:nvGrpSpPr>
            <p:cNvPr id="36881" name="Group 8"/>
            <p:cNvGrpSpPr>
              <a:grpSpLocks/>
            </p:cNvGrpSpPr>
            <p:nvPr/>
          </p:nvGrpSpPr>
          <p:grpSpPr bwMode="auto">
            <a:xfrm>
              <a:off x="464" y="1842"/>
              <a:ext cx="3493" cy="308"/>
              <a:chOff x="464" y="1842"/>
              <a:chExt cx="3493" cy="308"/>
            </a:xfrm>
          </p:grpSpPr>
          <p:sp>
            <p:nvSpPr>
              <p:cNvPr id="36883" name="AutoShape 9"/>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6884" name="Text Box 10"/>
              <p:cNvSpPr txBox="1">
                <a:spLocks noChangeArrowheads="1"/>
              </p:cNvSpPr>
              <p:nvPr/>
            </p:nvSpPr>
            <p:spPr bwMode="auto">
              <a:xfrm>
                <a:off x="626" y="1887"/>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软件项目收尾过程</a:t>
                </a:r>
                <a:r>
                  <a:rPr lang="zh-CN" altLang="en-US">
                    <a:solidFill>
                      <a:schemeClr val="tx1"/>
                    </a:solidFill>
                  </a:rPr>
                  <a:t> </a:t>
                </a:r>
              </a:p>
            </p:txBody>
          </p:sp>
        </p:grpSp>
        <p:sp>
          <p:nvSpPr>
            <p:cNvPr id="36882" name="Rectangle 11"/>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10.2</a:t>
              </a:r>
              <a:endParaRPr lang="en-US" altLang="zh-CN" sz="1800">
                <a:solidFill>
                  <a:srgbClr val="000000"/>
                </a:solidFill>
              </a:endParaRPr>
            </a:p>
          </p:txBody>
        </p:sp>
      </p:grpSp>
      <p:grpSp>
        <p:nvGrpSpPr>
          <p:cNvPr id="36869" name="Group 12"/>
          <p:cNvGrpSpPr>
            <a:grpSpLocks/>
          </p:cNvGrpSpPr>
          <p:nvPr/>
        </p:nvGrpSpPr>
        <p:grpSpPr bwMode="auto">
          <a:xfrm>
            <a:off x="611188" y="3500438"/>
            <a:ext cx="5689600" cy="488950"/>
            <a:chOff x="385" y="2209"/>
            <a:chExt cx="3584" cy="308"/>
          </a:xfrm>
        </p:grpSpPr>
        <p:sp>
          <p:nvSpPr>
            <p:cNvPr id="36878" name="AutoShape 13"/>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6879" name="Text Box 14"/>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软件项目验收</a:t>
              </a:r>
              <a:r>
                <a:rPr lang="zh-CN" altLang="en-US">
                  <a:solidFill>
                    <a:schemeClr val="tx1"/>
                  </a:solidFill>
                </a:rPr>
                <a:t> </a:t>
              </a:r>
            </a:p>
          </p:txBody>
        </p:sp>
        <p:sp>
          <p:nvSpPr>
            <p:cNvPr id="36880" name="Rectangle 15"/>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10.3</a:t>
              </a:r>
              <a:endParaRPr lang="en-US" altLang="zh-CN" sz="1800">
                <a:solidFill>
                  <a:srgbClr val="000000"/>
                </a:solidFill>
              </a:endParaRPr>
            </a:p>
          </p:txBody>
        </p:sp>
      </p:grpSp>
      <p:grpSp>
        <p:nvGrpSpPr>
          <p:cNvPr id="36870" name="Group 16"/>
          <p:cNvGrpSpPr>
            <a:grpSpLocks/>
          </p:cNvGrpSpPr>
          <p:nvPr/>
        </p:nvGrpSpPr>
        <p:grpSpPr bwMode="auto">
          <a:xfrm>
            <a:off x="611188" y="4076700"/>
            <a:ext cx="5689600" cy="488950"/>
            <a:chOff x="385" y="2209"/>
            <a:chExt cx="3584" cy="308"/>
          </a:xfrm>
        </p:grpSpPr>
        <p:sp>
          <p:nvSpPr>
            <p:cNvPr id="36875" name="AutoShape 1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6876" name="Text Box 18"/>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本章小结</a:t>
              </a:r>
              <a:r>
                <a:rPr lang="zh-CN" altLang="en-US"/>
                <a:t> </a:t>
              </a:r>
            </a:p>
          </p:txBody>
        </p:sp>
        <p:sp>
          <p:nvSpPr>
            <p:cNvPr id="36877" name="Rectangle 19"/>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10.4</a:t>
              </a:r>
              <a:endParaRPr lang="en-US" altLang="zh-CN" sz="1800">
                <a:solidFill>
                  <a:srgbClr val="000000"/>
                </a:solidFill>
              </a:endParaRPr>
            </a:p>
          </p:txBody>
        </p:sp>
      </p:grpSp>
      <p:grpSp>
        <p:nvGrpSpPr>
          <p:cNvPr id="36871" name="Group 20"/>
          <p:cNvGrpSpPr>
            <a:grpSpLocks/>
          </p:cNvGrpSpPr>
          <p:nvPr/>
        </p:nvGrpSpPr>
        <p:grpSpPr bwMode="auto">
          <a:xfrm>
            <a:off x="611188" y="4652963"/>
            <a:ext cx="5689600" cy="488950"/>
            <a:chOff x="385" y="2209"/>
            <a:chExt cx="3584" cy="308"/>
          </a:xfrm>
        </p:grpSpPr>
        <p:sp>
          <p:nvSpPr>
            <p:cNvPr id="36872" name="AutoShape 21"/>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36873" name="Text Box 22"/>
            <p:cNvSpPr txBox="1">
              <a:spLocks noChangeArrowheads="1"/>
            </p:cNvSpPr>
            <p:nvPr/>
          </p:nvSpPr>
          <p:spPr bwMode="auto">
            <a:xfrm>
              <a:off x="626" y="2273"/>
              <a:ext cx="3110" cy="192"/>
            </a:xfrm>
            <a:prstGeom prst="rect">
              <a:avLst/>
            </a:prstGeom>
            <a:solidFill>
              <a:schemeClr val="bg1"/>
            </a:solidFill>
            <a:ln>
              <a:noFill/>
            </a:ln>
            <a:effectLst/>
            <a:extLs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复习思考题</a:t>
              </a:r>
              <a:endParaRPr lang="zh-CN" altLang="en-US"/>
            </a:p>
          </p:txBody>
        </p:sp>
        <p:sp>
          <p:nvSpPr>
            <p:cNvPr id="36874" name="Rectangle 23"/>
            <p:cNvSpPr>
              <a:spLocks noChangeArrowheads="1"/>
            </p:cNvSpPr>
            <p:nvPr/>
          </p:nvSpPr>
          <p:spPr bwMode="auto">
            <a:xfrm>
              <a:off x="385" y="228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10.5</a:t>
              </a:r>
              <a:endParaRPr lang="en-US" altLang="zh-CN" sz="1800">
                <a:solidFill>
                  <a:srgbClr val="000000"/>
                </a:solidFill>
              </a:endParaRP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26"/>
    </mc:Choice>
    <mc:Fallback>
      <p:transition spd="slow" advTm="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en-US" altLang="zh-CN" dirty="0" smtClean="0"/>
              <a:t>10.5  </a:t>
            </a:r>
            <a:r>
              <a:rPr kumimoji="1" lang="zh-CN" altLang="en-US" dirty="0" smtClean="0"/>
              <a:t>作业</a:t>
            </a:r>
            <a:endParaRPr kumimoji="1" lang="zh-CN" altLang="en-US" dirty="0" smtClean="0"/>
          </a:p>
        </p:txBody>
      </p:sp>
      <p:sp>
        <p:nvSpPr>
          <p:cNvPr id="37891" name="Rectangle 3"/>
          <p:cNvSpPr>
            <a:spLocks noGrp="1" noChangeArrowheads="1"/>
          </p:cNvSpPr>
          <p:nvPr>
            <p:ph type="body" idx="1"/>
          </p:nvPr>
        </p:nvSpPr>
        <p:spPr>
          <a:xfrm>
            <a:off x="1187450" y="2133600"/>
            <a:ext cx="7777163" cy="3887788"/>
          </a:xfrm>
        </p:spPr>
        <p:txBody>
          <a:bodyPr/>
          <a:lstStyle/>
          <a:p>
            <a:pPr eaLnBrk="1" hangingPunct="1">
              <a:lnSpc>
                <a:spcPct val="110000"/>
              </a:lnSpc>
              <a:buFont typeface="Wingdings 2" panose="05020102010507070707" pitchFamily="18" charset="2"/>
              <a:buNone/>
            </a:pPr>
            <a:r>
              <a:rPr lang="en-US" altLang="zh-CN" sz="2000" dirty="0" smtClean="0">
                <a:latin typeface="宋体" panose="02010600030101010101" pitchFamily="2" charset="-122"/>
              </a:rPr>
              <a:t>1.  </a:t>
            </a:r>
            <a:r>
              <a:rPr lang="zh-CN" altLang="en-US" sz="2000" dirty="0" smtClean="0">
                <a:latin typeface="宋体" panose="02010600030101010101" pitchFamily="2" charset="-122"/>
              </a:rPr>
              <a:t>什么是项目收尾</a:t>
            </a:r>
            <a:r>
              <a:rPr lang="en-US" altLang="zh-CN" sz="2000" dirty="0" smtClean="0">
                <a:latin typeface="宋体" panose="02010600030101010101" pitchFamily="2" charset="-122"/>
              </a:rPr>
              <a:t>?</a:t>
            </a:r>
          </a:p>
          <a:p>
            <a:pPr eaLnBrk="1" hangingPunct="1">
              <a:lnSpc>
                <a:spcPct val="110000"/>
              </a:lnSpc>
              <a:buFont typeface="Wingdings 2" panose="05020102010507070707" pitchFamily="18" charset="2"/>
              <a:buNone/>
            </a:pPr>
            <a:r>
              <a:rPr lang="en-US" altLang="zh-CN" sz="2000" dirty="0" smtClean="0">
                <a:latin typeface="宋体" panose="02010600030101010101" pitchFamily="2" charset="-122"/>
              </a:rPr>
              <a:t>2.  </a:t>
            </a:r>
            <a:r>
              <a:rPr lang="zh-CN" altLang="en-US" sz="2000" dirty="0" smtClean="0">
                <a:latin typeface="宋体" panose="02010600030101010101" pitchFamily="2" charset="-122"/>
              </a:rPr>
              <a:t>简述项目收尾过程的输入和输出的内容</a:t>
            </a:r>
          </a:p>
          <a:p>
            <a:pPr eaLnBrk="1" hangingPunct="1">
              <a:lnSpc>
                <a:spcPct val="110000"/>
              </a:lnSpc>
              <a:buFont typeface="Wingdings 2" panose="05020102010507070707" pitchFamily="18" charset="2"/>
              <a:buNone/>
            </a:pPr>
            <a:r>
              <a:rPr lang="en-US" altLang="zh-CN" sz="2000" dirty="0" smtClean="0">
                <a:latin typeface="宋体" panose="02010600030101010101" pitchFamily="2" charset="-122"/>
              </a:rPr>
              <a:t>3.  </a:t>
            </a:r>
            <a:r>
              <a:rPr lang="zh-CN" altLang="en-US" sz="2000" dirty="0" smtClean="0">
                <a:latin typeface="宋体" panose="02010600030101010101" pitchFamily="2" charset="-122"/>
              </a:rPr>
              <a:t>简述项目收尾资料整理的主要工作内容</a:t>
            </a:r>
          </a:p>
          <a:p>
            <a:pPr eaLnBrk="1" hangingPunct="1">
              <a:lnSpc>
                <a:spcPct val="110000"/>
              </a:lnSpc>
              <a:buFont typeface="Wingdings 2" panose="05020102010507070707" pitchFamily="18" charset="2"/>
              <a:buNone/>
            </a:pPr>
            <a:r>
              <a:rPr lang="en-US" altLang="zh-CN" sz="2000" dirty="0" smtClean="0">
                <a:latin typeface="宋体" panose="02010600030101010101" pitchFamily="2" charset="-122"/>
              </a:rPr>
              <a:t>4.  </a:t>
            </a:r>
            <a:r>
              <a:rPr lang="zh-CN" altLang="en-US" sz="2000" dirty="0" smtClean="0">
                <a:latin typeface="宋体" panose="02010600030101010101" pitchFamily="2" charset="-122"/>
              </a:rPr>
              <a:t>简述结束项目的过程。</a:t>
            </a:r>
          </a:p>
          <a:p>
            <a:pPr eaLnBrk="1" hangingPunct="1">
              <a:lnSpc>
                <a:spcPct val="110000"/>
              </a:lnSpc>
              <a:buFont typeface="Wingdings 2" panose="05020102010507070707" pitchFamily="18" charset="2"/>
              <a:buNone/>
            </a:pPr>
            <a:r>
              <a:rPr lang="en-US" altLang="zh-CN" sz="2000" dirty="0" smtClean="0">
                <a:latin typeface="宋体" panose="02010600030101010101" pitchFamily="2" charset="-122"/>
              </a:rPr>
              <a:t>5. </a:t>
            </a:r>
            <a:r>
              <a:rPr lang="en-US" altLang="zh-CN" sz="2000" dirty="0" smtClean="0">
                <a:latin typeface="宋体" panose="02010600030101010101" pitchFamily="2" charset="-122"/>
              </a:rPr>
              <a:t> </a:t>
            </a:r>
            <a:r>
              <a:rPr lang="zh-CN" altLang="en-US" sz="2000" dirty="0" smtClean="0">
                <a:latin typeface="宋体" panose="02010600030101010101" pitchFamily="2" charset="-122"/>
              </a:rPr>
              <a:t>简述</a:t>
            </a:r>
            <a:r>
              <a:rPr lang="zh-CN" altLang="en-US" sz="2000" dirty="0" smtClean="0">
                <a:latin typeface="宋体" panose="02010600030101010101" pitchFamily="2" charset="-122"/>
              </a:rPr>
              <a:t>项目验收的意义。</a:t>
            </a:r>
          </a:p>
          <a:p>
            <a:pPr eaLnBrk="1" hangingPunct="1">
              <a:lnSpc>
                <a:spcPct val="110000"/>
              </a:lnSpc>
              <a:buFont typeface="Wingdings 2" panose="05020102010507070707" pitchFamily="18" charset="2"/>
              <a:buNone/>
            </a:pPr>
            <a:r>
              <a:rPr lang="en-US" altLang="zh-CN" sz="2000" dirty="0" smtClean="0">
                <a:latin typeface="宋体" panose="02010600030101010101" pitchFamily="2" charset="-122"/>
              </a:rPr>
              <a:t>6.  </a:t>
            </a:r>
            <a:r>
              <a:rPr lang="zh-CN" altLang="en-US" sz="2000" dirty="0" smtClean="0">
                <a:latin typeface="宋体" panose="02010600030101010101" pitchFamily="2" charset="-122"/>
              </a:rPr>
              <a:t>简述项目验收的标准及依据。</a:t>
            </a:r>
          </a:p>
          <a:p>
            <a:pPr eaLnBrk="1" hangingPunct="1">
              <a:lnSpc>
                <a:spcPct val="110000"/>
              </a:lnSpc>
              <a:buFont typeface="Wingdings 2" panose="05020102010507070707" pitchFamily="18" charset="2"/>
              <a:buNone/>
            </a:pPr>
            <a:r>
              <a:rPr lang="en-US" altLang="zh-CN" sz="2000" dirty="0" smtClean="0">
                <a:latin typeface="宋体" panose="02010600030101010101" pitchFamily="2" charset="-122"/>
              </a:rPr>
              <a:t>7.  </a:t>
            </a:r>
            <a:r>
              <a:rPr lang="zh-CN" altLang="en-US" sz="2000" dirty="0" smtClean="0">
                <a:latin typeface="宋体" panose="02010600030101010101" pitchFamily="2" charset="-122"/>
              </a:rPr>
              <a:t>简述项目验收的程序</a:t>
            </a:r>
            <a:r>
              <a:rPr lang="zh-CN" altLang="en-US" sz="2000" dirty="0" smtClean="0">
                <a:latin typeface="宋体" panose="02010600030101010101" pitchFamily="2" charset="-122"/>
              </a:rPr>
              <a:t>。</a:t>
            </a:r>
            <a:endParaRPr lang="zh-CN" altLang="en-US" sz="2000" dirty="0" smtClean="0">
              <a:latin typeface="宋体" panose="02010600030101010101" pitchFamily="2"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67"/>
    </mc:Choice>
    <mc:Fallback>
      <p:transition spd="slow" advTm="10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ltLang="zh-CN" smtClean="0"/>
              <a:t>10.1  </a:t>
            </a:r>
            <a:r>
              <a:rPr lang="zh-CN" altLang="en-US" smtClean="0"/>
              <a:t>软件项目收尾概述</a:t>
            </a:r>
          </a:p>
        </p:txBody>
      </p:sp>
      <p:sp>
        <p:nvSpPr>
          <p:cNvPr id="15363" name="Rectangle 3"/>
          <p:cNvSpPr>
            <a:spLocks noGrp="1" noChangeArrowheads="1"/>
          </p:cNvSpPr>
          <p:nvPr>
            <p:ph type="body" idx="1"/>
          </p:nvPr>
        </p:nvSpPr>
        <p:spPr>
          <a:xfrm>
            <a:off x="323850" y="1989138"/>
            <a:ext cx="8640763" cy="4868862"/>
          </a:xfrm>
        </p:spPr>
        <p:txBody>
          <a:bodyPr/>
          <a:lstStyle/>
          <a:p>
            <a:pPr eaLnBrk="1" hangingPunct="1"/>
            <a:r>
              <a:rPr lang="zh-CN" altLang="en-US" sz="2400" smtClean="0">
                <a:solidFill>
                  <a:schemeClr val="accent2"/>
                </a:solidFill>
                <a:latin typeface="黑体" panose="02010609060101010101" pitchFamily="49" charset="-122"/>
                <a:ea typeface="黑体" panose="02010609060101010101" pitchFamily="49" charset="-122"/>
              </a:rPr>
              <a:t>项目终止的条件</a:t>
            </a:r>
          </a:p>
          <a:p>
            <a:pPr eaLnBrk="1" hangingPunct="1">
              <a:lnSpc>
                <a:spcPct val="120000"/>
              </a:lnSpc>
              <a:buFont typeface="Wingdings 2" panose="05020102010507070707" pitchFamily="18" charset="2"/>
              <a:buNone/>
            </a:pPr>
            <a:r>
              <a:rPr lang="zh-CN" altLang="en-US" sz="2400" smtClean="0">
                <a:latin typeface="宋体" panose="02010600030101010101" pitchFamily="2" charset="-122"/>
              </a:rPr>
              <a:t>  </a:t>
            </a:r>
            <a:r>
              <a:rPr lang="en-US" altLang="zh-CN" sz="2400" smtClean="0">
                <a:solidFill>
                  <a:schemeClr val="accent2"/>
                </a:solidFill>
              </a:rPr>
              <a:t>——</a:t>
            </a:r>
            <a:r>
              <a:rPr lang="zh-CN" altLang="en-US" sz="2000" smtClean="0">
                <a:solidFill>
                  <a:schemeClr val="accent1"/>
                </a:solidFill>
                <a:latin typeface="黑体" panose="02010609060101010101" pitchFamily="49" charset="-122"/>
                <a:ea typeface="黑体" panose="02010609060101010101" pitchFamily="49" charset="-122"/>
              </a:rPr>
              <a:t>下列条件之一出现，可以终止项目。</a:t>
            </a:r>
          </a:p>
          <a:p>
            <a:pPr lvl="1" eaLnBrk="1" hangingPunct="1">
              <a:lnSpc>
                <a:spcPct val="130000"/>
              </a:lnSpc>
            </a:pPr>
            <a:r>
              <a:rPr lang="zh-CN" altLang="en-US" sz="2000" smtClean="0">
                <a:solidFill>
                  <a:srgbClr val="080808"/>
                </a:solidFill>
                <a:latin typeface="黑体" panose="02010609060101010101" pitchFamily="49" charset="-122"/>
                <a:ea typeface="黑体" panose="02010609060101010101" pitchFamily="49" charset="-122"/>
              </a:rPr>
              <a:t>项目计划中确定的可交付成果已经出现，项目的目标已经成功实现</a:t>
            </a:r>
          </a:p>
          <a:p>
            <a:pPr lvl="1" eaLnBrk="1" hangingPunct="1">
              <a:lnSpc>
                <a:spcPct val="130000"/>
              </a:lnSpc>
            </a:pPr>
            <a:r>
              <a:rPr lang="zh-CN" altLang="en-US" sz="2000" smtClean="0">
                <a:solidFill>
                  <a:srgbClr val="080808"/>
                </a:solidFill>
                <a:latin typeface="黑体" panose="02010609060101010101" pitchFamily="49" charset="-122"/>
                <a:ea typeface="黑体" panose="02010609060101010101" pitchFamily="49" charset="-122"/>
              </a:rPr>
              <a:t>项目已经不具备实用价值</a:t>
            </a:r>
          </a:p>
          <a:p>
            <a:pPr lvl="1" eaLnBrk="1" hangingPunct="1">
              <a:lnSpc>
                <a:spcPct val="130000"/>
              </a:lnSpc>
            </a:pPr>
            <a:r>
              <a:rPr lang="zh-CN" altLang="en-US" sz="2000" smtClean="0">
                <a:solidFill>
                  <a:srgbClr val="080808"/>
                </a:solidFill>
                <a:latin typeface="黑体" panose="02010609060101010101" pitchFamily="49" charset="-122"/>
                <a:ea typeface="黑体" panose="02010609060101010101" pitchFamily="49" charset="-122"/>
              </a:rPr>
              <a:t>项目由于各种原因而导致无限期拖长</a:t>
            </a:r>
          </a:p>
          <a:p>
            <a:pPr lvl="1" eaLnBrk="1" hangingPunct="1">
              <a:lnSpc>
                <a:spcPct val="130000"/>
              </a:lnSpc>
            </a:pPr>
            <a:r>
              <a:rPr lang="zh-CN" altLang="en-US" sz="2000" smtClean="0">
                <a:solidFill>
                  <a:srgbClr val="080808"/>
                </a:solidFill>
                <a:latin typeface="黑体" panose="02010609060101010101" pitchFamily="49" charset="-122"/>
                <a:ea typeface="黑体" panose="02010609060101010101" pitchFamily="49" charset="-122"/>
              </a:rPr>
              <a:t>项目出现了环境的变化，它负面影响项目的未来</a:t>
            </a:r>
          </a:p>
          <a:p>
            <a:pPr lvl="1" eaLnBrk="1" hangingPunct="1">
              <a:lnSpc>
                <a:spcPct val="130000"/>
              </a:lnSpc>
            </a:pPr>
            <a:r>
              <a:rPr lang="zh-CN" altLang="en-US" sz="2000" smtClean="0">
                <a:solidFill>
                  <a:srgbClr val="080808"/>
                </a:solidFill>
                <a:latin typeface="黑体" panose="02010609060101010101" pitchFamily="49" charset="-122"/>
                <a:ea typeface="黑体" panose="02010609060101010101" pitchFamily="49" charset="-122"/>
              </a:rPr>
              <a:t>项目所有者的战略发生了变化</a:t>
            </a:r>
          </a:p>
          <a:p>
            <a:pPr lvl="1" eaLnBrk="1" hangingPunct="1">
              <a:lnSpc>
                <a:spcPct val="130000"/>
              </a:lnSpc>
            </a:pPr>
            <a:r>
              <a:rPr lang="zh-CN" altLang="en-US" sz="2000" smtClean="0">
                <a:solidFill>
                  <a:srgbClr val="080808"/>
                </a:solidFill>
                <a:latin typeface="黑体" panose="02010609060101010101" pitchFamily="49" charset="-122"/>
                <a:ea typeface="黑体" panose="02010609060101010101" pitchFamily="49" charset="-122"/>
              </a:rPr>
              <a:t>项目无竞争力，难以生存</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0969"/>
    </mc:Choice>
    <mc:Fallback>
      <p:transition spd="slow" advTm="100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zh-CN" altLang="en-US" smtClean="0"/>
              <a:t>软件项目收尾概述</a:t>
            </a:r>
          </a:p>
        </p:txBody>
      </p:sp>
      <p:sp>
        <p:nvSpPr>
          <p:cNvPr id="16387" name="Rectangle 3"/>
          <p:cNvSpPr>
            <a:spLocks noGrp="1" noChangeArrowheads="1"/>
          </p:cNvSpPr>
          <p:nvPr>
            <p:ph type="body" sz="half" idx="1"/>
          </p:nvPr>
        </p:nvSpPr>
        <p:spPr>
          <a:xfrm>
            <a:off x="615950" y="2133600"/>
            <a:ext cx="4171950" cy="3816350"/>
          </a:xfrm>
          <a:solidFill>
            <a:srgbClr val="CCFFFF"/>
          </a:solidFill>
        </p:spPr>
        <p:txBody>
          <a:bodyPr/>
          <a:lstStyle/>
          <a:p>
            <a:pPr eaLnBrk="1" hangingPunct="1"/>
            <a:r>
              <a:rPr lang="zh-CN" altLang="en-US" sz="2400" smtClean="0">
                <a:solidFill>
                  <a:schemeClr val="accent2"/>
                </a:solidFill>
                <a:latin typeface="黑体" panose="02010609060101010101" pitchFamily="49" charset="-122"/>
                <a:ea typeface="黑体" panose="02010609060101010101" pitchFamily="49" charset="-122"/>
              </a:rPr>
              <a:t>项目终止方式</a:t>
            </a:r>
          </a:p>
          <a:p>
            <a:pPr lvl="1" eaLnBrk="1" hangingPunct="1">
              <a:lnSpc>
                <a:spcPct val="120000"/>
              </a:lnSpc>
              <a:spcBef>
                <a:spcPct val="50000"/>
              </a:spcBef>
            </a:pPr>
            <a:r>
              <a:rPr lang="zh-CN" altLang="en-US" sz="2000" smtClean="0">
                <a:solidFill>
                  <a:schemeClr val="accent2"/>
                </a:solidFill>
                <a:latin typeface="黑体" panose="02010609060101010101" pitchFamily="49" charset="-122"/>
                <a:ea typeface="黑体" panose="02010609060101010101" pitchFamily="49" charset="-122"/>
              </a:rPr>
              <a:t>终止状态</a:t>
            </a:r>
          </a:p>
          <a:p>
            <a:pPr lvl="2" eaLnBrk="1" hangingPunct="1">
              <a:lnSpc>
                <a:spcPct val="120000"/>
              </a:lnSpc>
              <a:spcBef>
                <a:spcPct val="50000"/>
              </a:spcBef>
            </a:pPr>
            <a:r>
              <a:rPr lang="zh-CN" altLang="en-US" smtClean="0">
                <a:latin typeface="宋体" panose="02010600030101010101" pitchFamily="2" charset="-122"/>
              </a:rPr>
              <a:t>绝对式终止</a:t>
            </a:r>
          </a:p>
          <a:p>
            <a:pPr lvl="2" eaLnBrk="1" hangingPunct="1">
              <a:lnSpc>
                <a:spcPct val="120000"/>
              </a:lnSpc>
            </a:pPr>
            <a:r>
              <a:rPr lang="zh-CN" altLang="en-US" smtClean="0">
                <a:latin typeface="宋体" panose="02010600030101010101" pitchFamily="2" charset="-122"/>
              </a:rPr>
              <a:t>集成式终止</a:t>
            </a:r>
          </a:p>
          <a:p>
            <a:pPr lvl="2" eaLnBrk="1" hangingPunct="1">
              <a:lnSpc>
                <a:spcPct val="120000"/>
              </a:lnSpc>
            </a:pPr>
            <a:r>
              <a:rPr lang="zh-CN" altLang="en-US" smtClean="0">
                <a:latin typeface="宋体" panose="02010600030101010101" pitchFamily="2" charset="-122"/>
              </a:rPr>
              <a:t>饥饿式终止</a:t>
            </a:r>
          </a:p>
          <a:p>
            <a:pPr lvl="1" eaLnBrk="1" hangingPunct="1">
              <a:lnSpc>
                <a:spcPct val="120000"/>
              </a:lnSpc>
            </a:pPr>
            <a:r>
              <a:rPr lang="zh-CN" altLang="en-US" sz="2000" smtClean="0">
                <a:solidFill>
                  <a:schemeClr val="accent2"/>
                </a:solidFill>
                <a:latin typeface="黑体" panose="02010609060101010101" pitchFamily="49" charset="-122"/>
                <a:ea typeface="黑体" panose="02010609060101010101" pitchFamily="49" charset="-122"/>
              </a:rPr>
              <a:t>终止原因</a:t>
            </a:r>
          </a:p>
          <a:p>
            <a:pPr lvl="2" eaLnBrk="1" hangingPunct="1">
              <a:lnSpc>
                <a:spcPct val="120000"/>
              </a:lnSpc>
            </a:pPr>
            <a:r>
              <a:rPr lang="zh-CN" altLang="en-US" smtClean="0">
                <a:latin typeface="宋体" panose="02010600030101010101" pitchFamily="2" charset="-122"/>
              </a:rPr>
              <a:t>正常终止</a:t>
            </a:r>
          </a:p>
          <a:p>
            <a:pPr lvl="2" eaLnBrk="1" hangingPunct="1">
              <a:lnSpc>
                <a:spcPct val="120000"/>
              </a:lnSpc>
            </a:pPr>
            <a:r>
              <a:rPr lang="zh-CN" altLang="en-US" smtClean="0">
                <a:latin typeface="宋体" panose="02010600030101010101" pitchFamily="2" charset="-122"/>
              </a:rPr>
              <a:t>非正常终止</a:t>
            </a:r>
          </a:p>
          <a:p>
            <a:pPr eaLnBrk="1" hangingPunct="1"/>
            <a:endParaRPr lang="en-US" altLang="zh-CN" sz="2000" smtClean="0">
              <a:solidFill>
                <a:schemeClr val="accent2"/>
              </a:solidFill>
              <a:latin typeface="宋体" panose="02010600030101010101" pitchFamily="2" charset="-122"/>
            </a:endParaRPr>
          </a:p>
        </p:txBody>
      </p:sp>
      <p:sp>
        <p:nvSpPr>
          <p:cNvPr id="16388" name="Rectangle 4"/>
          <p:cNvSpPr>
            <a:spLocks noGrp="1" noChangeArrowheads="1"/>
          </p:cNvSpPr>
          <p:nvPr>
            <p:ph type="body" sz="half" idx="2"/>
          </p:nvPr>
        </p:nvSpPr>
        <p:spPr>
          <a:xfrm>
            <a:off x="4792663" y="2133600"/>
            <a:ext cx="4316412" cy="3816350"/>
          </a:xfrm>
          <a:solidFill>
            <a:srgbClr val="CCFFFF"/>
          </a:solidFill>
        </p:spPr>
        <p:txBody>
          <a:bodyPr/>
          <a:lstStyle/>
          <a:p>
            <a:pPr lvl="1" eaLnBrk="1" hangingPunct="1">
              <a:lnSpc>
                <a:spcPct val="120000"/>
              </a:lnSpc>
            </a:pPr>
            <a:endParaRPr lang="en-US" altLang="zh-CN" sz="2000" smtClean="0">
              <a:solidFill>
                <a:schemeClr val="accent2"/>
              </a:solidFill>
              <a:latin typeface="黑体" panose="02010609060101010101" pitchFamily="49" charset="-122"/>
              <a:ea typeface="黑体" panose="02010609060101010101" pitchFamily="49" charset="-122"/>
            </a:endParaRPr>
          </a:p>
          <a:p>
            <a:pPr lvl="1" eaLnBrk="1" hangingPunct="1">
              <a:lnSpc>
                <a:spcPct val="120000"/>
              </a:lnSpc>
            </a:pPr>
            <a:r>
              <a:rPr lang="zh-CN" altLang="en-US" sz="2000" smtClean="0">
                <a:solidFill>
                  <a:schemeClr val="accent2"/>
                </a:solidFill>
                <a:latin typeface="黑体" panose="02010609060101010101" pitchFamily="49" charset="-122"/>
                <a:ea typeface="黑体" panose="02010609060101010101" pitchFamily="49" charset="-122"/>
              </a:rPr>
              <a:t>终止程度</a:t>
            </a:r>
          </a:p>
          <a:p>
            <a:pPr lvl="2" eaLnBrk="1" hangingPunct="1">
              <a:lnSpc>
                <a:spcPct val="120000"/>
              </a:lnSpc>
            </a:pPr>
            <a:r>
              <a:rPr lang="zh-CN" altLang="en-US" smtClean="0">
                <a:latin typeface="宋体" panose="02010600030101010101" pitchFamily="2" charset="-122"/>
              </a:rPr>
              <a:t>全部终止</a:t>
            </a:r>
          </a:p>
          <a:p>
            <a:pPr lvl="2" eaLnBrk="1" hangingPunct="1">
              <a:lnSpc>
                <a:spcPct val="120000"/>
              </a:lnSpc>
            </a:pPr>
            <a:r>
              <a:rPr lang="zh-CN" altLang="en-US" smtClean="0">
                <a:latin typeface="宋体" panose="02010600030101010101" pitchFamily="2" charset="-122"/>
              </a:rPr>
              <a:t>部分终止</a:t>
            </a:r>
          </a:p>
          <a:p>
            <a:pPr lvl="1" eaLnBrk="1" hangingPunct="1">
              <a:lnSpc>
                <a:spcPct val="120000"/>
              </a:lnSpc>
            </a:pPr>
            <a:r>
              <a:rPr lang="zh-CN" altLang="en-US" sz="2000" smtClean="0">
                <a:solidFill>
                  <a:schemeClr val="accent2"/>
                </a:solidFill>
                <a:latin typeface="黑体" panose="02010609060101010101" pitchFamily="49" charset="-122"/>
                <a:ea typeface="黑体" panose="02010609060101010101" pitchFamily="49" charset="-122"/>
              </a:rPr>
              <a:t>终止的结果</a:t>
            </a:r>
          </a:p>
          <a:p>
            <a:pPr lvl="2" eaLnBrk="1" hangingPunct="1">
              <a:lnSpc>
                <a:spcPct val="120000"/>
              </a:lnSpc>
            </a:pPr>
            <a:r>
              <a:rPr lang="zh-CN" altLang="en-US" smtClean="0">
                <a:latin typeface="宋体" panose="02010600030101010101" pitchFamily="2" charset="-122"/>
              </a:rPr>
              <a:t>成功终止</a:t>
            </a:r>
          </a:p>
          <a:p>
            <a:pPr lvl="2" eaLnBrk="1" hangingPunct="1">
              <a:lnSpc>
                <a:spcPct val="120000"/>
              </a:lnSpc>
            </a:pPr>
            <a:r>
              <a:rPr lang="zh-CN" altLang="en-US" smtClean="0">
                <a:latin typeface="宋体" panose="02010600030101010101" pitchFamily="2" charset="-122"/>
              </a:rPr>
              <a:t>失败终止</a:t>
            </a:r>
          </a:p>
          <a:p>
            <a:pPr eaLnBrk="1" hangingPunct="1"/>
            <a:endParaRPr lang="en-US" altLang="zh-CN" sz="2000" smtClean="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0843"/>
    </mc:Choice>
    <mc:Fallback>
      <p:transition spd="slow" advTm="110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zh-CN" altLang="en-US" smtClean="0"/>
              <a:t>软件项目收尾概述</a:t>
            </a:r>
          </a:p>
        </p:txBody>
      </p:sp>
      <p:sp>
        <p:nvSpPr>
          <p:cNvPr id="17411" name="Rectangle 3"/>
          <p:cNvSpPr>
            <a:spLocks noGrp="1" noChangeArrowheads="1"/>
          </p:cNvSpPr>
          <p:nvPr>
            <p:ph type="body" idx="1"/>
          </p:nvPr>
        </p:nvSpPr>
        <p:spPr>
          <a:xfrm>
            <a:off x="684213" y="2060575"/>
            <a:ext cx="8280400" cy="4797425"/>
          </a:xfrm>
        </p:spPr>
        <p:txBody>
          <a:bodyPr/>
          <a:lstStyle/>
          <a:p>
            <a:pPr eaLnBrk="1" hangingPunct="1"/>
            <a:r>
              <a:rPr lang="zh-CN" altLang="en-US" sz="2400" smtClean="0">
                <a:solidFill>
                  <a:schemeClr val="accent2"/>
                </a:solidFill>
                <a:latin typeface="黑体" panose="02010609060101010101" pitchFamily="49" charset="-122"/>
                <a:ea typeface="黑体" panose="02010609060101010101" pitchFamily="49" charset="-122"/>
              </a:rPr>
              <a:t>成功与失败的标准</a:t>
            </a:r>
          </a:p>
          <a:p>
            <a:pPr lvl="1" eaLnBrk="1" hangingPunct="1">
              <a:lnSpc>
                <a:spcPct val="140000"/>
              </a:lnSpc>
              <a:spcBef>
                <a:spcPct val="50000"/>
              </a:spcBef>
            </a:pPr>
            <a:r>
              <a:rPr lang="zh-CN" altLang="en-US" sz="2000" smtClean="0">
                <a:latin typeface="黑体" panose="02010609060101010101" pitchFamily="49" charset="-122"/>
                <a:ea typeface="黑体" panose="02010609060101010101" pitchFamily="49" charset="-122"/>
              </a:rPr>
              <a:t>项目最后执行的结果只有两个状态：</a:t>
            </a:r>
            <a:r>
              <a:rPr lang="zh-CN" altLang="en-US" sz="2000" smtClean="0">
                <a:solidFill>
                  <a:srgbClr val="CC0000"/>
                </a:solidFill>
                <a:latin typeface="黑体" panose="02010609060101010101" pitchFamily="49" charset="-122"/>
                <a:ea typeface="黑体" panose="02010609060101010101" pitchFamily="49" charset="-122"/>
              </a:rPr>
              <a:t>成功</a:t>
            </a:r>
            <a:r>
              <a:rPr lang="zh-CN" altLang="en-US" sz="2000" smtClean="0">
                <a:latin typeface="黑体" panose="02010609060101010101" pitchFamily="49" charset="-122"/>
                <a:ea typeface="黑体" panose="02010609060101010101" pitchFamily="49" charset="-122"/>
              </a:rPr>
              <a:t>与</a:t>
            </a:r>
            <a:r>
              <a:rPr lang="zh-CN" altLang="en-US" sz="2000" smtClean="0">
                <a:solidFill>
                  <a:srgbClr val="86B4E6"/>
                </a:solidFill>
                <a:latin typeface="黑体" panose="02010609060101010101" pitchFamily="49" charset="-122"/>
                <a:ea typeface="黑体" panose="02010609060101010101" pitchFamily="49" charset="-122"/>
              </a:rPr>
              <a:t>失败</a:t>
            </a:r>
          </a:p>
          <a:p>
            <a:pPr lvl="1" eaLnBrk="1" hangingPunct="1">
              <a:lnSpc>
                <a:spcPct val="140000"/>
              </a:lnSpc>
            </a:pPr>
            <a:r>
              <a:rPr lang="zh-CN" altLang="en-US" sz="2000" smtClean="0">
                <a:latin typeface="黑体" panose="02010609060101010101" pitchFamily="49" charset="-122"/>
                <a:ea typeface="黑体" panose="02010609060101010101" pitchFamily="49" charset="-122"/>
              </a:rPr>
              <a:t>评定项目成功与失败的标准主要看三项</a:t>
            </a:r>
          </a:p>
          <a:p>
            <a:pPr lvl="2" eaLnBrk="1" hangingPunct="1">
              <a:lnSpc>
                <a:spcPct val="140000"/>
              </a:lnSpc>
            </a:pPr>
            <a:r>
              <a:rPr lang="zh-CN" altLang="en-US" smtClean="0">
                <a:latin typeface="黑体" panose="02010609060101010101" pitchFamily="49" charset="-122"/>
                <a:ea typeface="黑体" panose="02010609060101010101" pitchFamily="49" charset="-122"/>
              </a:rPr>
              <a:t>可交付成果如何</a:t>
            </a:r>
          </a:p>
          <a:p>
            <a:pPr lvl="2" eaLnBrk="1" hangingPunct="1">
              <a:lnSpc>
                <a:spcPct val="140000"/>
              </a:lnSpc>
            </a:pPr>
            <a:r>
              <a:rPr lang="zh-CN" altLang="en-US" smtClean="0">
                <a:latin typeface="黑体" panose="02010609060101010101" pitchFamily="49" charset="-122"/>
                <a:ea typeface="黑体" panose="02010609060101010101" pitchFamily="49" charset="-122"/>
              </a:rPr>
              <a:t>是否实现目标</a:t>
            </a:r>
          </a:p>
          <a:p>
            <a:pPr lvl="2" eaLnBrk="1" hangingPunct="1">
              <a:lnSpc>
                <a:spcPct val="140000"/>
              </a:lnSpc>
            </a:pPr>
            <a:r>
              <a:rPr lang="zh-CN" altLang="en-US" smtClean="0">
                <a:latin typeface="黑体" panose="02010609060101010101" pitchFamily="49" charset="-122"/>
                <a:ea typeface="黑体" panose="02010609060101010101" pitchFamily="49" charset="-122"/>
              </a:rPr>
              <a:t>是否达到项目业主的期望</a:t>
            </a:r>
          </a:p>
          <a:p>
            <a:pPr eaLnBrk="1" hangingPunct="1"/>
            <a:endParaRPr lang="en-US" altLang="zh-CN" sz="2000" smtClean="0">
              <a:solidFill>
                <a:schemeClr val="accent2"/>
              </a:solidFill>
              <a:latin typeface="宋体" panose="02010600030101010101" pitchFamily="2"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678"/>
    </mc:Choice>
    <mc:Fallback>
      <p:transition spd="slow" advTm="396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zh-CN" altLang="en-US" smtClean="0"/>
              <a:t>本章内容提要</a:t>
            </a:r>
          </a:p>
        </p:txBody>
      </p:sp>
      <p:grpSp>
        <p:nvGrpSpPr>
          <p:cNvPr id="18435" name="Group 3"/>
          <p:cNvGrpSpPr>
            <a:grpSpLocks/>
          </p:cNvGrpSpPr>
          <p:nvPr/>
        </p:nvGrpSpPr>
        <p:grpSpPr bwMode="auto">
          <a:xfrm>
            <a:off x="611188" y="2343150"/>
            <a:ext cx="5670550" cy="488950"/>
            <a:chOff x="385" y="1476"/>
            <a:chExt cx="3572" cy="308"/>
          </a:xfrm>
        </p:grpSpPr>
        <p:sp>
          <p:nvSpPr>
            <p:cNvPr id="18453" name="AutoShape 4"/>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54" name="Text Box 5"/>
            <p:cNvSpPr txBox="1">
              <a:spLocks noChangeArrowheads="1"/>
            </p:cNvSpPr>
            <p:nvPr/>
          </p:nvSpPr>
          <p:spPr bwMode="auto">
            <a:xfrm>
              <a:off x="626" y="1516"/>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latin typeface="黑体" panose="02010609060101010101" pitchFamily="49" charset="-122"/>
                  <a:ea typeface="黑体" panose="02010609060101010101" pitchFamily="49" charset="-122"/>
                </a:rPr>
                <a:t> </a:t>
              </a:r>
              <a:r>
                <a:rPr lang="zh-CN" altLang="en-US" sz="2000">
                  <a:solidFill>
                    <a:schemeClr val="tx1"/>
                  </a:solidFill>
                  <a:latin typeface="黑体" panose="02010609060101010101" pitchFamily="49" charset="-122"/>
                  <a:ea typeface="黑体" panose="02010609060101010101" pitchFamily="49" charset="-122"/>
                </a:rPr>
                <a:t>软件项目收尾概述</a:t>
              </a:r>
              <a:r>
                <a:rPr lang="zh-CN" altLang="en-US" sz="1800">
                  <a:solidFill>
                    <a:schemeClr val="tx1"/>
                  </a:solidFill>
                  <a:latin typeface="宋体" panose="02010600030101010101" pitchFamily="2" charset="-122"/>
                </a:rPr>
                <a:t>  </a:t>
              </a:r>
            </a:p>
          </p:txBody>
        </p:sp>
        <p:sp>
          <p:nvSpPr>
            <p:cNvPr id="18455" name="Rectangle 6"/>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10.1</a:t>
              </a:r>
              <a:endParaRPr lang="en-US" altLang="zh-CN" sz="1800">
                <a:solidFill>
                  <a:srgbClr val="000000"/>
                </a:solidFill>
              </a:endParaRPr>
            </a:p>
          </p:txBody>
        </p:sp>
      </p:grpSp>
      <p:grpSp>
        <p:nvGrpSpPr>
          <p:cNvPr id="18436" name="Group 7"/>
          <p:cNvGrpSpPr>
            <a:grpSpLocks/>
          </p:cNvGrpSpPr>
          <p:nvPr/>
        </p:nvGrpSpPr>
        <p:grpSpPr bwMode="auto">
          <a:xfrm>
            <a:off x="611188" y="2924175"/>
            <a:ext cx="5670550" cy="488950"/>
            <a:chOff x="385" y="1842"/>
            <a:chExt cx="3572" cy="308"/>
          </a:xfrm>
        </p:grpSpPr>
        <p:grpSp>
          <p:nvGrpSpPr>
            <p:cNvPr id="18449" name="Group 8"/>
            <p:cNvGrpSpPr>
              <a:grpSpLocks/>
            </p:cNvGrpSpPr>
            <p:nvPr/>
          </p:nvGrpSpPr>
          <p:grpSpPr bwMode="auto">
            <a:xfrm>
              <a:off x="464" y="1842"/>
              <a:ext cx="3493" cy="308"/>
              <a:chOff x="464" y="1842"/>
              <a:chExt cx="3493" cy="308"/>
            </a:xfrm>
          </p:grpSpPr>
          <p:sp>
            <p:nvSpPr>
              <p:cNvPr id="18451" name="AutoShape 9"/>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52" name="Text Box 10"/>
              <p:cNvSpPr txBox="1">
                <a:spLocks noChangeArrowheads="1"/>
              </p:cNvSpPr>
              <p:nvPr/>
            </p:nvSpPr>
            <p:spPr bwMode="auto">
              <a:xfrm>
                <a:off x="626" y="1887"/>
                <a:ext cx="309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软件项目收尾过程</a:t>
                </a:r>
                <a:r>
                  <a:rPr lang="zh-CN" altLang="en-US">
                    <a:solidFill>
                      <a:schemeClr val="tx1"/>
                    </a:solidFill>
                  </a:rPr>
                  <a:t> </a:t>
                </a:r>
              </a:p>
            </p:txBody>
          </p:sp>
        </p:grpSp>
        <p:sp>
          <p:nvSpPr>
            <p:cNvPr id="18450" name="Rectangle 11"/>
            <p:cNvSpPr>
              <a:spLocks noChangeArrowheads="1"/>
            </p:cNvSpPr>
            <p:nvPr/>
          </p:nvSpPr>
          <p:spPr bwMode="auto">
            <a:xfrm>
              <a:off x="385" y="1915"/>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10.2</a:t>
              </a:r>
              <a:endParaRPr lang="en-US" altLang="zh-CN" sz="1800">
                <a:solidFill>
                  <a:srgbClr val="000000"/>
                </a:solidFill>
              </a:endParaRPr>
            </a:p>
          </p:txBody>
        </p:sp>
      </p:grpSp>
      <p:grpSp>
        <p:nvGrpSpPr>
          <p:cNvPr id="18437" name="Group 12"/>
          <p:cNvGrpSpPr>
            <a:grpSpLocks/>
          </p:cNvGrpSpPr>
          <p:nvPr/>
        </p:nvGrpSpPr>
        <p:grpSpPr bwMode="auto">
          <a:xfrm>
            <a:off x="611188" y="3500438"/>
            <a:ext cx="5689600" cy="488950"/>
            <a:chOff x="385" y="2209"/>
            <a:chExt cx="3584" cy="308"/>
          </a:xfrm>
        </p:grpSpPr>
        <p:sp>
          <p:nvSpPr>
            <p:cNvPr id="18446" name="AutoShape 13"/>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47" name="Text Box 14"/>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软件项目验收</a:t>
              </a:r>
              <a:r>
                <a:rPr lang="zh-CN" altLang="en-US">
                  <a:solidFill>
                    <a:schemeClr val="tx1"/>
                  </a:solidFill>
                </a:rPr>
                <a:t> </a:t>
              </a:r>
            </a:p>
          </p:txBody>
        </p:sp>
        <p:sp>
          <p:nvSpPr>
            <p:cNvPr id="18448" name="Rectangle 15"/>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10.3</a:t>
              </a:r>
              <a:endParaRPr lang="en-US" altLang="zh-CN" sz="1800">
                <a:solidFill>
                  <a:srgbClr val="000000"/>
                </a:solidFill>
              </a:endParaRPr>
            </a:p>
          </p:txBody>
        </p:sp>
      </p:grpSp>
      <p:grpSp>
        <p:nvGrpSpPr>
          <p:cNvPr id="18438" name="Group 16"/>
          <p:cNvGrpSpPr>
            <a:grpSpLocks/>
          </p:cNvGrpSpPr>
          <p:nvPr/>
        </p:nvGrpSpPr>
        <p:grpSpPr bwMode="auto">
          <a:xfrm>
            <a:off x="611188" y="4076700"/>
            <a:ext cx="5689600" cy="488950"/>
            <a:chOff x="385" y="2209"/>
            <a:chExt cx="3584" cy="308"/>
          </a:xfrm>
        </p:grpSpPr>
        <p:sp>
          <p:nvSpPr>
            <p:cNvPr id="18443" name="AutoShape 1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44" name="Text Box 18"/>
            <p:cNvSpPr txBox="1">
              <a:spLocks noChangeArrowheads="1"/>
            </p:cNvSpPr>
            <p:nvPr/>
          </p:nvSpPr>
          <p:spPr bwMode="auto">
            <a:xfrm>
              <a:off x="626" y="2273"/>
              <a:ext cx="3110"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本章小结</a:t>
              </a:r>
              <a:r>
                <a:rPr lang="zh-CN" altLang="en-US"/>
                <a:t> </a:t>
              </a:r>
            </a:p>
          </p:txBody>
        </p:sp>
        <p:sp>
          <p:nvSpPr>
            <p:cNvPr id="18445" name="Rectangle 19"/>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10.4</a:t>
              </a:r>
              <a:endParaRPr lang="en-US" altLang="zh-CN" sz="1800">
                <a:solidFill>
                  <a:srgbClr val="000000"/>
                </a:solidFill>
              </a:endParaRPr>
            </a:p>
          </p:txBody>
        </p:sp>
      </p:grpSp>
      <p:grpSp>
        <p:nvGrpSpPr>
          <p:cNvPr id="18439" name="Group 20"/>
          <p:cNvGrpSpPr>
            <a:grpSpLocks/>
          </p:cNvGrpSpPr>
          <p:nvPr/>
        </p:nvGrpSpPr>
        <p:grpSpPr bwMode="auto">
          <a:xfrm>
            <a:off x="611188" y="4652963"/>
            <a:ext cx="5689600" cy="488950"/>
            <a:chOff x="385" y="2209"/>
            <a:chExt cx="3584" cy="308"/>
          </a:xfrm>
        </p:grpSpPr>
        <p:sp>
          <p:nvSpPr>
            <p:cNvPr id="18440" name="AutoShape 21"/>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endParaRPr lang="zh-CN" altLang="en-US"/>
            </a:p>
          </p:txBody>
        </p:sp>
        <p:sp>
          <p:nvSpPr>
            <p:cNvPr id="18441" name="Text Box 22"/>
            <p:cNvSpPr txBox="1">
              <a:spLocks noChangeArrowheads="1"/>
            </p:cNvSpPr>
            <p:nvPr/>
          </p:nvSpPr>
          <p:spPr bwMode="auto">
            <a:xfrm>
              <a:off x="626" y="2273"/>
              <a:ext cx="3110" cy="192"/>
            </a:xfrm>
            <a:prstGeom prst="rect">
              <a:avLst/>
            </a:prstGeom>
            <a:solidFill>
              <a:schemeClr val="bg1"/>
            </a:solidFill>
            <a:ln>
              <a:noFill/>
            </a:ln>
            <a:effectLst/>
            <a:extLs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pPr algn="l"/>
              <a:r>
                <a:rPr lang="en-US" altLang="zh-CN" sz="2000">
                  <a:solidFill>
                    <a:schemeClr val="tx1"/>
                  </a:solidFill>
                  <a:ea typeface="黑体" panose="02010609060101010101" pitchFamily="49" charset="-122"/>
                </a:rPr>
                <a:t>  </a:t>
              </a:r>
              <a:r>
                <a:rPr lang="zh-CN" altLang="en-US" sz="2000">
                  <a:solidFill>
                    <a:schemeClr val="tx1"/>
                  </a:solidFill>
                  <a:ea typeface="黑体" panose="02010609060101010101" pitchFamily="49" charset="-122"/>
                </a:rPr>
                <a:t>复习思考题</a:t>
              </a:r>
              <a:endParaRPr lang="zh-CN" altLang="en-US"/>
            </a:p>
          </p:txBody>
        </p:sp>
        <p:sp>
          <p:nvSpPr>
            <p:cNvPr id="18442" name="Rectangle 23"/>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a:defRPr kumimoji="1" sz="1200" b="1">
                  <a:solidFill>
                    <a:schemeClr val="bg1"/>
                  </a:solidFill>
                  <a:latin typeface="Arial" panose="020B0604020202020204" pitchFamily="34" charset="0"/>
                  <a:ea typeface="宋体" panose="02010600030101010101" pitchFamily="2" charset="-122"/>
                </a:defRPr>
              </a:lvl1pPr>
              <a:lvl2pPr marL="742950" indent="-285750">
                <a:defRPr kumimoji="1" sz="1200" b="1">
                  <a:solidFill>
                    <a:schemeClr val="bg1"/>
                  </a:solidFill>
                  <a:latin typeface="Arial" panose="020B0604020202020204" pitchFamily="34" charset="0"/>
                  <a:ea typeface="宋体" panose="02010600030101010101" pitchFamily="2" charset="-122"/>
                </a:defRPr>
              </a:lvl2pPr>
              <a:lvl3pPr marL="1143000" indent="-228600">
                <a:defRPr kumimoji="1" sz="1200" b="1">
                  <a:solidFill>
                    <a:schemeClr val="bg1"/>
                  </a:solidFill>
                  <a:latin typeface="Arial" panose="020B0604020202020204" pitchFamily="34" charset="0"/>
                  <a:ea typeface="宋体" panose="02010600030101010101" pitchFamily="2" charset="-122"/>
                </a:defRPr>
              </a:lvl3pPr>
              <a:lvl4pPr marL="1600200" indent="-228600">
                <a:defRPr kumimoji="1" sz="1200" b="1">
                  <a:solidFill>
                    <a:schemeClr val="bg1"/>
                  </a:solidFill>
                  <a:latin typeface="Arial" panose="020B0604020202020204" pitchFamily="34" charset="0"/>
                  <a:ea typeface="宋体" panose="02010600030101010101" pitchFamily="2" charset="-122"/>
                </a:defRPr>
              </a:lvl4pPr>
              <a:lvl5pPr marL="2057400" indent="-228600">
                <a:defRPr kumimoji="1" sz="1200" b="1">
                  <a:solidFill>
                    <a:schemeClr val="bg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kumimoji="1" sz="1200" b="1">
                  <a:solidFill>
                    <a:schemeClr val="bg1"/>
                  </a:solidFill>
                  <a:latin typeface="Arial" panose="020B0604020202020204" pitchFamily="34" charset="0"/>
                  <a:ea typeface="宋体" panose="02010600030101010101" pitchFamily="2" charset="-122"/>
                </a:defRPr>
              </a:lvl9pPr>
            </a:lstStyle>
            <a:p>
              <a:r>
                <a:rPr lang="en-US" altLang="zh-CN"/>
                <a:t>10.5</a:t>
              </a:r>
              <a:endParaRPr lang="en-US" altLang="zh-CN" sz="1800">
                <a:solidFill>
                  <a:srgbClr val="000000"/>
                </a:solidFill>
              </a:endParaRP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02"/>
    </mc:Choice>
    <mc:Fallback>
      <p:transition spd="slow" advTm="1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altLang="zh-CN" smtClean="0"/>
              <a:t>10.2  </a:t>
            </a:r>
            <a:r>
              <a:rPr lang="zh-CN" altLang="en-US" smtClean="0"/>
              <a:t>软件项目收尾过程</a:t>
            </a:r>
          </a:p>
        </p:txBody>
      </p:sp>
      <p:sp>
        <p:nvSpPr>
          <p:cNvPr id="19459" name="Rectangle 3"/>
          <p:cNvSpPr>
            <a:spLocks noGrp="1" noChangeArrowheads="1"/>
          </p:cNvSpPr>
          <p:nvPr>
            <p:ph type="body" idx="1"/>
          </p:nvPr>
        </p:nvSpPr>
        <p:spPr>
          <a:xfrm>
            <a:off x="684213" y="1989138"/>
            <a:ext cx="8280400" cy="4868862"/>
          </a:xfrm>
        </p:spPr>
        <p:txBody>
          <a:bodyPr/>
          <a:lstStyle/>
          <a:p>
            <a:pPr eaLnBrk="1" hangingPunct="1"/>
            <a:r>
              <a:rPr lang="zh-CN" altLang="en-US" sz="2400" smtClean="0">
                <a:solidFill>
                  <a:schemeClr val="accent2"/>
                </a:solidFill>
                <a:ea typeface="黑体" panose="02010609060101010101" pitchFamily="49" charset="-122"/>
              </a:rPr>
              <a:t>项目文件整理</a:t>
            </a:r>
          </a:p>
          <a:p>
            <a:pPr eaLnBrk="1" hangingPunct="1">
              <a:lnSpc>
                <a:spcPct val="130000"/>
              </a:lnSpc>
              <a:buFont typeface="Wingdings 2" panose="05020102010507070707" pitchFamily="18" charset="2"/>
              <a:buNone/>
            </a:pPr>
            <a:r>
              <a:rPr lang="zh-CN" altLang="en-US" smtClean="0"/>
              <a:t>    </a:t>
            </a:r>
            <a:r>
              <a:rPr lang="en-US" altLang="zh-CN" sz="2000" smtClean="0">
                <a:solidFill>
                  <a:schemeClr val="accent2"/>
                </a:solidFill>
              </a:rPr>
              <a:t>——</a:t>
            </a:r>
            <a:r>
              <a:rPr lang="zh-CN" altLang="en-US" sz="2000" smtClean="0">
                <a:solidFill>
                  <a:schemeClr val="accent1"/>
                </a:solidFill>
                <a:ea typeface="黑体" panose="02010609060101010101" pitchFamily="49" charset="-122"/>
              </a:rPr>
              <a:t>这个阶段的主要工作有：</a:t>
            </a:r>
          </a:p>
          <a:p>
            <a:pPr lvl="1" eaLnBrk="1" hangingPunct="1">
              <a:lnSpc>
                <a:spcPct val="130000"/>
              </a:lnSpc>
            </a:pPr>
            <a:r>
              <a:rPr lang="zh-CN" altLang="en-US" sz="2000" smtClean="0">
                <a:latin typeface="宋体" panose="02010600030101010101" pitchFamily="2" charset="-122"/>
              </a:rPr>
              <a:t>鉴别未完成的工作和工序</a:t>
            </a:r>
          </a:p>
          <a:p>
            <a:pPr lvl="1" eaLnBrk="1" hangingPunct="1">
              <a:lnSpc>
                <a:spcPct val="130000"/>
              </a:lnSpc>
            </a:pPr>
            <a:r>
              <a:rPr lang="zh-CN" altLang="en-US" sz="2000" smtClean="0">
                <a:latin typeface="宋体" panose="02010600030101010101" pitchFamily="2" charset="-122"/>
              </a:rPr>
              <a:t>核对所有任务和活动的相关记录是否准确、齐备</a:t>
            </a:r>
          </a:p>
          <a:p>
            <a:pPr lvl="1" eaLnBrk="1" hangingPunct="1">
              <a:lnSpc>
                <a:spcPct val="130000"/>
              </a:lnSpc>
            </a:pPr>
            <a:r>
              <a:rPr lang="zh-CN" altLang="en-US" sz="2000" smtClean="0">
                <a:latin typeface="宋体" panose="02010600030101010101" pitchFamily="2" charset="-122"/>
              </a:rPr>
              <a:t>确认所有与项目收尾相关的资料是否完整</a:t>
            </a:r>
          </a:p>
          <a:p>
            <a:pPr lvl="1" eaLnBrk="1" hangingPunct="1">
              <a:lnSpc>
                <a:spcPct val="130000"/>
              </a:lnSpc>
            </a:pPr>
            <a:r>
              <a:rPr lang="zh-CN" altLang="en-US" sz="2000" smtClean="0">
                <a:latin typeface="宋体" panose="02010600030101010101" pitchFamily="2" charset="-122"/>
              </a:rPr>
              <a:t>检查项目管理计划中的工作是否实际完成</a:t>
            </a:r>
          </a:p>
          <a:p>
            <a:pPr lvl="1" eaLnBrk="1" hangingPunct="1">
              <a:lnSpc>
                <a:spcPct val="130000"/>
              </a:lnSpc>
            </a:pPr>
            <a:r>
              <a:rPr lang="zh-CN" altLang="en-US" sz="2000" smtClean="0">
                <a:latin typeface="宋体" panose="02010600030101010101" pitchFamily="2" charset="-122"/>
              </a:rPr>
              <a:t>完成资料的整理工作，为项目的最终移交做准备</a:t>
            </a:r>
            <a:r>
              <a:rPr lang="zh-CN" altLang="en-US" sz="2000" smtClean="0"/>
              <a:t>  </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309"/>
    </mc:Choice>
    <mc:Fallback>
      <p:transition spd="slow" advTm="27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zh-CN" altLang="en-US" smtClean="0"/>
              <a:t>软件项目收尾过程</a:t>
            </a:r>
          </a:p>
        </p:txBody>
      </p:sp>
      <p:sp>
        <p:nvSpPr>
          <p:cNvPr id="20483" name="Rectangle 3"/>
          <p:cNvSpPr>
            <a:spLocks noGrp="1" noChangeArrowheads="1"/>
          </p:cNvSpPr>
          <p:nvPr>
            <p:ph type="body" sz="half" idx="1"/>
          </p:nvPr>
        </p:nvSpPr>
        <p:spPr>
          <a:xfrm>
            <a:off x="684213" y="2060575"/>
            <a:ext cx="8459787" cy="4105275"/>
          </a:xfrm>
        </p:spPr>
        <p:txBody>
          <a:bodyPr/>
          <a:lstStyle/>
          <a:p>
            <a:pPr eaLnBrk="1" hangingPunct="1"/>
            <a:r>
              <a:rPr lang="zh-CN" altLang="en-US" sz="2400" smtClean="0">
                <a:solidFill>
                  <a:schemeClr val="accent2"/>
                </a:solidFill>
                <a:latin typeface="黑体" panose="02010609060101010101" pitchFamily="49" charset="-122"/>
                <a:ea typeface="黑体" panose="02010609060101010101" pitchFamily="49" charset="-122"/>
              </a:rPr>
              <a:t>项目结束过程</a:t>
            </a:r>
          </a:p>
          <a:p>
            <a:pPr eaLnBrk="1" hangingPunct="1">
              <a:lnSpc>
                <a:spcPct val="120000"/>
              </a:lnSpc>
              <a:buFont typeface="Wingdings 2" panose="05020102010507070707" pitchFamily="18" charset="2"/>
              <a:buNone/>
            </a:pPr>
            <a:r>
              <a:rPr lang="zh-CN" altLang="en-US" sz="2400" smtClean="0"/>
              <a:t>    </a:t>
            </a:r>
            <a:r>
              <a:rPr lang="en-US" altLang="zh-CN" sz="2000" smtClean="0">
                <a:solidFill>
                  <a:schemeClr val="accent2"/>
                </a:solidFill>
              </a:rPr>
              <a:t>——</a:t>
            </a:r>
            <a:r>
              <a:rPr lang="zh-CN" altLang="en-US" sz="2000" smtClean="0"/>
              <a:t>当项目接近生命期末期时，项目资源开始转向其他活动或项目，项目经理和项目团队成员所面临的工作也开始转向项目收尾活动。</a:t>
            </a:r>
            <a:r>
              <a:rPr lang="zh-CN" altLang="en-US" sz="2400" smtClean="0"/>
              <a:t> </a:t>
            </a:r>
            <a:endParaRPr lang="zh-CN" altLang="en-US" sz="2400" smtClean="0">
              <a:solidFill>
                <a:schemeClr val="accent2"/>
              </a:solidFill>
              <a:latin typeface="黑体" panose="02010609060101010101" pitchFamily="49" charset="-122"/>
              <a:ea typeface="黑体" panose="02010609060101010101" pitchFamily="49" charset="-122"/>
            </a:endParaRPr>
          </a:p>
          <a:p>
            <a:pPr lvl="1" eaLnBrk="1" hangingPunct="1">
              <a:lnSpc>
                <a:spcPct val="130000"/>
              </a:lnSpc>
            </a:pPr>
            <a:r>
              <a:rPr lang="zh-CN" altLang="en-US" sz="2000" smtClean="0">
                <a:solidFill>
                  <a:srgbClr val="CC0000"/>
                </a:solidFill>
                <a:latin typeface="黑体" panose="02010609060101010101" pitchFamily="49" charset="-122"/>
                <a:ea typeface="黑体" panose="02010609060101010101" pitchFamily="49" charset="-122"/>
              </a:rPr>
              <a:t>制定项目结束计划 </a:t>
            </a:r>
            <a:endParaRPr lang="zh-CN" altLang="en-US" sz="2000" u="sng" smtClean="0">
              <a:solidFill>
                <a:srgbClr val="CC0000"/>
              </a:solidFill>
              <a:latin typeface="黑体" panose="02010609060101010101" pitchFamily="49" charset="-122"/>
              <a:ea typeface="黑体" panose="02010609060101010101" pitchFamily="49" charset="-122"/>
            </a:endParaRPr>
          </a:p>
          <a:p>
            <a:pPr lvl="1" eaLnBrk="1" hangingPunct="1">
              <a:lnSpc>
                <a:spcPct val="130000"/>
              </a:lnSpc>
            </a:pPr>
            <a:r>
              <a:rPr lang="zh-CN" altLang="en-US" sz="2000" smtClean="0">
                <a:solidFill>
                  <a:srgbClr val="CC0000"/>
                </a:solidFill>
                <a:latin typeface="黑体" panose="02010609060101010101" pitchFamily="49" charset="-122"/>
                <a:ea typeface="黑体" panose="02010609060101010101" pitchFamily="49" charset="-122"/>
              </a:rPr>
              <a:t>完成收尾工作</a:t>
            </a:r>
          </a:p>
          <a:p>
            <a:pPr lvl="1" eaLnBrk="1" hangingPunct="1">
              <a:lnSpc>
                <a:spcPct val="130000"/>
              </a:lnSpc>
            </a:pPr>
            <a:r>
              <a:rPr lang="zh-CN" altLang="en-US" sz="2000" smtClean="0">
                <a:solidFill>
                  <a:srgbClr val="CC0000"/>
                </a:solidFill>
                <a:latin typeface="黑体" panose="02010609060101010101" pitchFamily="49" charset="-122"/>
                <a:ea typeface="黑体" panose="02010609060101010101" pitchFamily="49" charset="-122"/>
              </a:rPr>
              <a:t>项目最后评审</a:t>
            </a:r>
          </a:p>
          <a:p>
            <a:pPr lvl="1" eaLnBrk="1" hangingPunct="1">
              <a:lnSpc>
                <a:spcPct val="130000"/>
              </a:lnSpc>
            </a:pPr>
            <a:r>
              <a:rPr lang="zh-CN" altLang="en-US" sz="2000" smtClean="0">
                <a:solidFill>
                  <a:srgbClr val="CC0000"/>
                </a:solidFill>
                <a:latin typeface="黑体" panose="02010609060101010101" pitchFamily="49" charset="-122"/>
                <a:ea typeface="黑体" panose="02010609060101010101" pitchFamily="49" charset="-122"/>
              </a:rPr>
              <a:t>项目结束总结</a:t>
            </a:r>
          </a:p>
          <a:p>
            <a:pPr eaLnBrk="1" hangingPunct="1">
              <a:lnSpc>
                <a:spcPct val="130000"/>
              </a:lnSpc>
            </a:pPr>
            <a:endParaRPr lang="en-US" altLang="zh-CN" sz="2400" smtClean="0">
              <a:solidFill>
                <a:srgbClr val="CC0000"/>
              </a:solidFill>
              <a:latin typeface="黑体" panose="02010609060101010101" pitchFamily="49" charset="-122"/>
              <a:ea typeface="黑体" panose="02010609060101010101" pitchFamily="49"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489"/>
    </mc:Choice>
    <mc:Fallback>
      <p:transition spd="slow" advTm="314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zh-CN" altLang="en-US" smtClean="0"/>
              <a:t>软件项目收尾过程</a:t>
            </a:r>
          </a:p>
        </p:txBody>
      </p:sp>
      <p:sp>
        <p:nvSpPr>
          <p:cNvPr id="21507" name="Rectangle 3"/>
          <p:cNvSpPr>
            <a:spLocks noGrp="1" noChangeArrowheads="1"/>
          </p:cNvSpPr>
          <p:nvPr>
            <p:ph type="body" idx="1"/>
          </p:nvPr>
        </p:nvSpPr>
        <p:spPr>
          <a:xfrm>
            <a:off x="1187450" y="2060575"/>
            <a:ext cx="7777163" cy="4797425"/>
          </a:xfrm>
        </p:spPr>
        <p:txBody>
          <a:bodyPr/>
          <a:lstStyle/>
          <a:p>
            <a:pPr eaLnBrk="1" hangingPunct="1"/>
            <a:r>
              <a:rPr lang="zh-CN" altLang="en-US" sz="2000" smtClean="0">
                <a:solidFill>
                  <a:srgbClr val="CC0000"/>
                </a:solidFill>
                <a:latin typeface="黑体" panose="02010609060101010101" pitchFamily="49" charset="-122"/>
                <a:ea typeface="黑体" panose="02010609060101010101" pitchFamily="49" charset="-122"/>
              </a:rPr>
              <a:t>项目结束计划</a:t>
            </a:r>
          </a:p>
          <a:p>
            <a:pPr eaLnBrk="1" hangingPunct="1">
              <a:lnSpc>
                <a:spcPct val="120000"/>
              </a:lnSpc>
              <a:buFont typeface="Wingdings 2" panose="05020102010507070707" pitchFamily="18" charset="2"/>
              <a:buNone/>
            </a:pPr>
            <a:r>
              <a:rPr lang="zh-CN" altLang="en-US" sz="2400" smtClean="0">
                <a:latin typeface="宋体" panose="02010600030101010101" pitchFamily="2" charset="-122"/>
              </a:rPr>
              <a:t>   </a:t>
            </a:r>
            <a:r>
              <a:rPr lang="en-US" altLang="zh-CN" sz="2000" smtClean="0">
                <a:solidFill>
                  <a:schemeClr val="accent2"/>
                </a:solidFill>
              </a:rPr>
              <a:t>——</a:t>
            </a:r>
            <a:r>
              <a:rPr lang="zh-CN" altLang="en-US" sz="2000" smtClean="0">
                <a:solidFill>
                  <a:schemeClr val="accent1"/>
                </a:solidFill>
                <a:latin typeface="黑体" panose="02010609060101010101" pitchFamily="49" charset="-122"/>
                <a:ea typeface="黑体" panose="02010609060101010101" pitchFamily="49" charset="-122"/>
              </a:rPr>
              <a:t>典型的项目结束计划包括：</a:t>
            </a:r>
          </a:p>
          <a:p>
            <a:pPr lvl="1" eaLnBrk="1" hangingPunct="1">
              <a:lnSpc>
                <a:spcPct val="120000"/>
              </a:lnSpc>
              <a:spcBef>
                <a:spcPct val="50000"/>
              </a:spcBef>
            </a:pPr>
            <a:r>
              <a:rPr lang="zh-CN" altLang="en-US" sz="2000" smtClean="0">
                <a:solidFill>
                  <a:srgbClr val="FFCC00"/>
                </a:solidFill>
                <a:latin typeface="黑体" panose="02010609060101010101" pitchFamily="49" charset="-122"/>
                <a:ea typeface="黑体" panose="02010609060101010101" pitchFamily="49" charset="-122"/>
              </a:rPr>
              <a:t>项目结束要达到的目标</a:t>
            </a:r>
          </a:p>
          <a:p>
            <a:pPr lvl="1" eaLnBrk="1" hangingPunct="1">
              <a:lnSpc>
                <a:spcPct val="120000"/>
              </a:lnSpc>
            </a:pPr>
            <a:r>
              <a:rPr lang="zh-CN" altLang="en-US" sz="2000" smtClean="0">
                <a:solidFill>
                  <a:srgbClr val="FFCC00"/>
                </a:solidFill>
                <a:latin typeface="黑体" panose="02010609060101010101" pitchFamily="49" charset="-122"/>
                <a:ea typeface="黑体" panose="02010609060101010101" pitchFamily="49" charset="-122"/>
              </a:rPr>
              <a:t>项目结束的责任人</a:t>
            </a:r>
          </a:p>
          <a:p>
            <a:pPr lvl="1" eaLnBrk="1" hangingPunct="1">
              <a:lnSpc>
                <a:spcPct val="120000"/>
              </a:lnSpc>
            </a:pPr>
            <a:r>
              <a:rPr lang="zh-CN" altLang="en-US" sz="2000" smtClean="0">
                <a:solidFill>
                  <a:srgbClr val="FFCC00"/>
                </a:solidFill>
                <a:latin typeface="黑体" panose="02010609060101010101" pitchFamily="49" charset="-122"/>
                <a:ea typeface="黑体" panose="02010609060101010101" pitchFamily="49" charset="-122"/>
              </a:rPr>
              <a:t>项目结束程序</a:t>
            </a:r>
          </a:p>
          <a:p>
            <a:pPr lvl="1" eaLnBrk="1" hangingPunct="1">
              <a:lnSpc>
                <a:spcPct val="120000"/>
              </a:lnSpc>
            </a:pPr>
            <a:r>
              <a:rPr lang="zh-CN" altLang="en-US" sz="2000" smtClean="0">
                <a:solidFill>
                  <a:srgbClr val="FFCC00"/>
                </a:solidFill>
                <a:latin typeface="黑体" panose="02010609060101010101" pitchFamily="49" charset="-122"/>
                <a:ea typeface="黑体" panose="02010609060101010101" pitchFamily="49" charset="-122"/>
              </a:rPr>
              <a:t>项目结束的工作分解结构</a:t>
            </a:r>
          </a:p>
          <a:p>
            <a:pPr eaLnBrk="1" hangingPunct="1"/>
            <a:endParaRPr lang="en-US" altLang="zh-CN" smtClean="0">
              <a:solidFill>
                <a:srgbClr val="CC6600"/>
              </a:solidFill>
            </a:endParaRPr>
          </a:p>
        </p:txBody>
      </p:sp>
      <p:grpSp>
        <p:nvGrpSpPr>
          <p:cNvPr id="2" name="Group 6"/>
          <p:cNvGrpSpPr>
            <a:grpSpLocks/>
          </p:cNvGrpSpPr>
          <p:nvPr/>
        </p:nvGrpSpPr>
        <p:grpSpPr bwMode="auto">
          <a:xfrm>
            <a:off x="5076825" y="2781300"/>
            <a:ext cx="3478213" cy="3332163"/>
            <a:chOff x="627" y="2029"/>
            <a:chExt cx="1041" cy="1033"/>
          </a:xfrm>
        </p:grpSpPr>
        <p:sp>
          <p:nvSpPr>
            <p:cNvPr id="468999" name="Oval 7"/>
            <p:cNvSpPr>
              <a:spLocks noChangeArrowheads="1"/>
            </p:cNvSpPr>
            <p:nvPr/>
          </p:nvSpPr>
          <p:spPr bwMode="auto">
            <a:xfrm>
              <a:off x="1112" y="2029"/>
              <a:ext cx="524" cy="537"/>
            </a:xfrm>
            <a:prstGeom prst="ellipse">
              <a:avLst/>
            </a:prstGeom>
            <a:noFill/>
            <a:ln w="41275">
              <a:solidFill>
                <a:srgbClr val="000000"/>
              </a:solidFill>
              <a:round/>
              <a:headEnd/>
              <a:tailEnd/>
            </a:ln>
          </p:spPr>
          <p:txBody>
            <a:bodyPr/>
            <a:lstStyle/>
            <a:p>
              <a:pPr eaLnBrk="1" hangingPunct="1">
                <a:defRPr/>
              </a:pPr>
              <a:endParaRPr kumimoji="0" lang="zh-CN" altLang="en-US" sz="2400" b="0">
                <a:solidFill>
                  <a:schemeClr val="tx1"/>
                </a:solidFill>
                <a:effectLst>
                  <a:outerShdw blurRad="38100" dist="38100" dir="2700000" algn="tl">
                    <a:srgbClr val="000000">
                      <a:alpha val="43137"/>
                    </a:srgbClr>
                  </a:outerShdw>
                </a:effectLst>
                <a:latin typeface="Times New Roman" pitchFamily="18" charset="0"/>
              </a:endParaRPr>
            </a:p>
          </p:txBody>
        </p:sp>
        <p:sp>
          <p:nvSpPr>
            <p:cNvPr id="469000" name="Oval 8"/>
            <p:cNvSpPr>
              <a:spLocks noChangeArrowheads="1"/>
            </p:cNvSpPr>
            <p:nvPr/>
          </p:nvSpPr>
          <p:spPr bwMode="auto">
            <a:xfrm>
              <a:off x="1145" y="2062"/>
              <a:ext cx="523" cy="537"/>
            </a:xfrm>
            <a:prstGeom prst="ellipse">
              <a:avLst/>
            </a:prstGeom>
            <a:noFill/>
            <a:ln w="41275">
              <a:solidFill>
                <a:srgbClr val="000000"/>
              </a:solidFill>
              <a:round/>
              <a:headEnd/>
              <a:tailEnd/>
            </a:ln>
          </p:spPr>
          <p:txBody>
            <a:bodyPr/>
            <a:lstStyle/>
            <a:p>
              <a:pPr eaLnBrk="1" hangingPunct="1">
                <a:defRPr/>
              </a:pPr>
              <a:endParaRPr kumimoji="0" lang="zh-CN" altLang="en-US" sz="2400" b="0">
                <a:solidFill>
                  <a:schemeClr val="tx1"/>
                </a:solidFill>
                <a:effectLst>
                  <a:outerShdw blurRad="38100" dist="38100" dir="2700000" algn="tl">
                    <a:srgbClr val="000000">
                      <a:alpha val="43137"/>
                    </a:srgbClr>
                  </a:outerShdw>
                </a:effectLst>
                <a:latin typeface="Times New Roman" pitchFamily="18" charset="0"/>
              </a:endParaRPr>
            </a:p>
          </p:txBody>
        </p:sp>
        <p:sp>
          <p:nvSpPr>
            <p:cNvPr id="469001" name="Freeform 9"/>
            <p:cNvSpPr>
              <a:spLocks/>
            </p:cNvSpPr>
            <p:nvPr/>
          </p:nvSpPr>
          <p:spPr bwMode="auto">
            <a:xfrm>
              <a:off x="647" y="2446"/>
              <a:ext cx="582" cy="596"/>
            </a:xfrm>
            <a:custGeom>
              <a:avLst/>
              <a:gdLst/>
              <a:ahLst/>
              <a:cxnLst>
                <a:cxn ang="0">
                  <a:pos x="523" y="0"/>
                </a:cxn>
                <a:cxn ang="0">
                  <a:pos x="0" y="537"/>
                </a:cxn>
                <a:cxn ang="0">
                  <a:pos x="58" y="596"/>
                </a:cxn>
                <a:cxn ang="0">
                  <a:pos x="582" y="60"/>
                </a:cxn>
                <a:cxn ang="0">
                  <a:pos x="523" y="0"/>
                </a:cxn>
              </a:cxnLst>
              <a:rect l="0" t="0" r="r" b="b"/>
              <a:pathLst>
                <a:path w="582" h="596">
                  <a:moveTo>
                    <a:pt x="523" y="0"/>
                  </a:moveTo>
                  <a:lnTo>
                    <a:pt x="0" y="537"/>
                  </a:lnTo>
                  <a:lnTo>
                    <a:pt x="58" y="596"/>
                  </a:lnTo>
                  <a:lnTo>
                    <a:pt x="582" y="60"/>
                  </a:lnTo>
                  <a:lnTo>
                    <a:pt x="523" y="0"/>
                  </a:lnTo>
                  <a:close/>
                </a:path>
              </a:pathLst>
            </a:custGeom>
            <a:solidFill>
              <a:srgbClr val="000000"/>
            </a:solidFill>
            <a:ln w="9525">
              <a:noFill/>
              <a:round/>
              <a:headEnd/>
              <a:tailEnd/>
            </a:ln>
          </p:spPr>
          <p:txBody>
            <a:bodyPr/>
            <a:lstStyle/>
            <a:p>
              <a:pPr eaLnBrk="1" hangingPunct="1">
                <a:defRPr/>
              </a:pPr>
              <a:endParaRPr kumimoji="0" lang="zh-CN" altLang="en-US" sz="2400" b="0">
                <a:solidFill>
                  <a:schemeClr val="tx1"/>
                </a:solidFill>
                <a:effectLst>
                  <a:outerShdw blurRad="38100" dist="38100" dir="2700000" algn="tl">
                    <a:srgbClr val="000000">
                      <a:alpha val="43137"/>
                    </a:srgbClr>
                  </a:outerShdw>
                </a:effectLst>
                <a:latin typeface="Times New Roman" pitchFamily="18" charset="0"/>
              </a:endParaRPr>
            </a:p>
          </p:txBody>
        </p:sp>
        <p:sp>
          <p:nvSpPr>
            <p:cNvPr id="469002" name="Freeform 10"/>
            <p:cNvSpPr>
              <a:spLocks/>
            </p:cNvSpPr>
            <p:nvPr/>
          </p:nvSpPr>
          <p:spPr bwMode="auto">
            <a:xfrm>
              <a:off x="647" y="2446"/>
              <a:ext cx="582" cy="596"/>
            </a:xfrm>
            <a:custGeom>
              <a:avLst/>
              <a:gdLst/>
              <a:ahLst/>
              <a:cxnLst>
                <a:cxn ang="0">
                  <a:pos x="523" y="0"/>
                </a:cxn>
                <a:cxn ang="0">
                  <a:pos x="0" y="537"/>
                </a:cxn>
                <a:cxn ang="0">
                  <a:pos x="58" y="596"/>
                </a:cxn>
                <a:cxn ang="0">
                  <a:pos x="582" y="60"/>
                </a:cxn>
              </a:cxnLst>
              <a:rect l="0" t="0" r="r" b="b"/>
              <a:pathLst>
                <a:path w="582" h="596">
                  <a:moveTo>
                    <a:pt x="523" y="0"/>
                  </a:moveTo>
                  <a:lnTo>
                    <a:pt x="0" y="537"/>
                  </a:lnTo>
                  <a:lnTo>
                    <a:pt x="58" y="596"/>
                  </a:lnTo>
                  <a:lnTo>
                    <a:pt x="582" y="60"/>
                  </a:lnTo>
                </a:path>
              </a:pathLst>
            </a:custGeom>
            <a:noFill/>
            <a:ln w="9525">
              <a:solidFill>
                <a:srgbClr val="000000"/>
              </a:solidFill>
              <a:prstDash val="solid"/>
              <a:round/>
              <a:headEnd/>
              <a:tailEnd/>
            </a:ln>
          </p:spPr>
          <p:txBody>
            <a:bodyPr/>
            <a:lstStyle/>
            <a:p>
              <a:pPr eaLnBrk="1" hangingPunct="1">
                <a:defRPr/>
              </a:pPr>
              <a:endParaRPr kumimoji="0" lang="zh-CN" altLang="en-US" sz="2400" b="0">
                <a:solidFill>
                  <a:schemeClr val="tx1"/>
                </a:solidFill>
                <a:effectLst>
                  <a:outerShdw blurRad="38100" dist="38100" dir="2700000" algn="tl">
                    <a:srgbClr val="000000">
                      <a:alpha val="43137"/>
                    </a:srgbClr>
                  </a:outerShdw>
                </a:effectLst>
                <a:latin typeface="Times New Roman" pitchFamily="18" charset="0"/>
              </a:endParaRPr>
            </a:p>
          </p:txBody>
        </p:sp>
        <p:sp>
          <p:nvSpPr>
            <p:cNvPr id="469003" name="Arc 11"/>
            <p:cNvSpPr>
              <a:spLocks/>
            </p:cNvSpPr>
            <p:nvPr/>
          </p:nvSpPr>
          <p:spPr bwMode="auto">
            <a:xfrm>
              <a:off x="1278" y="2125"/>
              <a:ext cx="116" cy="60"/>
            </a:xfrm>
            <a:custGeom>
              <a:avLst/>
              <a:gdLst>
                <a:gd name="G0" fmla="+- 21599 0 0"/>
                <a:gd name="G1" fmla="+- 21600 0 0"/>
                <a:gd name="G2" fmla="+- 21600 0 0"/>
                <a:gd name="T0" fmla="*/ 0 w 21599"/>
                <a:gd name="T1" fmla="*/ 21405 h 21600"/>
                <a:gd name="T2" fmla="*/ 21466 w 21599"/>
                <a:gd name="T3" fmla="*/ 0 h 21600"/>
                <a:gd name="T4" fmla="*/ 21599 w 21599"/>
                <a:gd name="T5" fmla="*/ 21600 h 21600"/>
              </a:gdLst>
              <a:ahLst/>
              <a:cxnLst>
                <a:cxn ang="0">
                  <a:pos x="T0" y="T1"/>
                </a:cxn>
                <a:cxn ang="0">
                  <a:pos x="T2" y="T3"/>
                </a:cxn>
                <a:cxn ang="0">
                  <a:pos x="T4" y="T5"/>
                </a:cxn>
              </a:cxnLst>
              <a:rect l="0" t="0" r="r" b="b"/>
              <a:pathLst>
                <a:path w="21599" h="21600" fill="none" extrusionOk="0">
                  <a:moveTo>
                    <a:pt x="-1" y="21404"/>
                  </a:moveTo>
                  <a:cubicBezTo>
                    <a:pt x="106" y="9604"/>
                    <a:pt x="9664" y="73"/>
                    <a:pt x="21466" y="0"/>
                  </a:cubicBezTo>
                </a:path>
                <a:path w="21599" h="21600" stroke="0" extrusionOk="0">
                  <a:moveTo>
                    <a:pt x="-1" y="21404"/>
                  </a:moveTo>
                  <a:cubicBezTo>
                    <a:pt x="106" y="9604"/>
                    <a:pt x="9664" y="73"/>
                    <a:pt x="21466" y="0"/>
                  </a:cubicBezTo>
                  <a:lnTo>
                    <a:pt x="21599" y="21600"/>
                  </a:lnTo>
                  <a:close/>
                </a:path>
              </a:pathLst>
            </a:custGeom>
            <a:noFill/>
            <a:ln w="9525">
              <a:solidFill>
                <a:srgbClr val="000000"/>
              </a:solidFill>
              <a:round/>
              <a:headEnd/>
              <a:tailEnd/>
            </a:ln>
          </p:spPr>
          <p:txBody>
            <a:bodyPr/>
            <a:lstStyle/>
            <a:p>
              <a:pPr eaLnBrk="1" hangingPunct="1">
                <a:defRPr/>
              </a:pPr>
              <a:endParaRPr kumimoji="0" lang="zh-CN" altLang="en-US" sz="2400" b="0">
                <a:solidFill>
                  <a:schemeClr val="tx1"/>
                </a:solidFill>
                <a:effectLst>
                  <a:outerShdw blurRad="38100" dist="38100" dir="2700000" algn="tl">
                    <a:srgbClr val="000000">
                      <a:alpha val="43137"/>
                    </a:srgbClr>
                  </a:outerShdw>
                </a:effectLst>
                <a:latin typeface="Times New Roman" pitchFamily="18" charset="0"/>
              </a:endParaRPr>
            </a:p>
          </p:txBody>
        </p:sp>
        <p:sp>
          <p:nvSpPr>
            <p:cNvPr id="469004" name="Arc 12"/>
            <p:cNvSpPr>
              <a:spLocks/>
            </p:cNvSpPr>
            <p:nvPr/>
          </p:nvSpPr>
          <p:spPr bwMode="auto">
            <a:xfrm>
              <a:off x="1296" y="2158"/>
              <a:ext cx="65" cy="34"/>
            </a:xfrm>
            <a:custGeom>
              <a:avLst/>
              <a:gdLst>
                <a:gd name="G0" fmla="+- 21598 0 0"/>
                <a:gd name="G1" fmla="+- 21600 0 0"/>
                <a:gd name="G2" fmla="+- 21600 0 0"/>
                <a:gd name="T0" fmla="*/ 0 w 21598"/>
                <a:gd name="T1" fmla="*/ 21339 h 21600"/>
                <a:gd name="T2" fmla="*/ 21500 w 21598"/>
                <a:gd name="T3" fmla="*/ 0 h 21600"/>
                <a:gd name="T4" fmla="*/ 21598 w 21598"/>
                <a:gd name="T5" fmla="*/ 21600 h 21600"/>
              </a:gdLst>
              <a:ahLst/>
              <a:cxnLst>
                <a:cxn ang="0">
                  <a:pos x="T0" y="T1"/>
                </a:cxn>
                <a:cxn ang="0">
                  <a:pos x="T2" y="T3"/>
                </a:cxn>
                <a:cxn ang="0">
                  <a:pos x="T4" y="T5"/>
                </a:cxn>
              </a:cxnLst>
              <a:rect l="0" t="0" r="r" b="b"/>
              <a:pathLst>
                <a:path w="21598" h="21600" fill="none" extrusionOk="0">
                  <a:moveTo>
                    <a:pt x="-1" y="21338"/>
                  </a:moveTo>
                  <a:cubicBezTo>
                    <a:pt x="142" y="9550"/>
                    <a:pt x="9710" y="53"/>
                    <a:pt x="21500" y="0"/>
                  </a:cubicBezTo>
                </a:path>
                <a:path w="21598" h="21600" stroke="0" extrusionOk="0">
                  <a:moveTo>
                    <a:pt x="-1" y="21338"/>
                  </a:moveTo>
                  <a:cubicBezTo>
                    <a:pt x="142" y="9550"/>
                    <a:pt x="9710" y="53"/>
                    <a:pt x="21500" y="0"/>
                  </a:cubicBezTo>
                  <a:lnTo>
                    <a:pt x="21598" y="21600"/>
                  </a:lnTo>
                  <a:close/>
                </a:path>
              </a:pathLst>
            </a:custGeom>
            <a:noFill/>
            <a:ln w="9525">
              <a:solidFill>
                <a:srgbClr val="000000"/>
              </a:solidFill>
              <a:round/>
              <a:headEnd/>
              <a:tailEnd/>
            </a:ln>
          </p:spPr>
          <p:txBody>
            <a:bodyPr/>
            <a:lstStyle/>
            <a:p>
              <a:pPr eaLnBrk="1" hangingPunct="1">
                <a:defRPr/>
              </a:pPr>
              <a:endParaRPr kumimoji="0" lang="zh-CN" altLang="en-US" sz="2400" b="0">
                <a:solidFill>
                  <a:schemeClr val="tx1"/>
                </a:solidFill>
                <a:effectLst>
                  <a:outerShdw blurRad="38100" dist="38100" dir="2700000" algn="tl">
                    <a:srgbClr val="000000">
                      <a:alpha val="43137"/>
                    </a:srgbClr>
                  </a:outerShdw>
                </a:effectLst>
                <a:latin typeface="Times New Roman" pitchFamily="18" charset="0"/>
              </a:endParaRPr>
            </a:p>
          </p:txBody>
        </p:sp>
        <p:sp>
          <p:nvSpPr>
            <p:cNvPr id="469005" name="Freeform 13"/>
            <p:cNvSpPr>
              <a:spLocks/>
            </p:cNvSpPr>
            <p:nvPr/>
          </p:nvSpPr>
          <p:spPr bwMode="auto">
            <a:xfrm>
              <a:off x="627" y="2671"/>
              <a:ext cx="382" cy="391"/>
            </a:xfrm>
            <a:custGeom>
              <a:avLst/>
              <a:gdLst/>
              <a:ahLst/>
              <a:cxnLst>
                <a:cxn ang="0">
                  <a:pos x="291" y="0"/>
                </a:cxn>
                <a:cxn ang="0">
                  <a:pos x="382" y="93"/>
                </a:cxn>
                <a:cxn ang="0">
                  <a:pos x="91" y="391"/>
                </a:cxn>
                <a:cxn ang="0">
                  <a:pos x="0" y="298"/>
                </a:cxn>
                <a:cxn ang="0">
                  <a:pos x="291" y="0"/>
                </a:cxn>
              </a:cxnLst>
              <a:rect l="0" t="0" r="r" b="b"/>
              <a:pathLst>
                <a:path w="382" h="391">
                  <a:moveTo>
                    <a:pt x="291" y="0"/>
                  </a:moveTo>
                  <a:lnTo>
                    <a:pt x="382" y="93"/>
                  </a:lnTo>
                  <a:lnTo>
                    <a:pt x="91" y="391"/>
                  </a:lnTo>
                  <a:lnTo>
                    <a:pt x="0" y="298"/>
                  </a:lnTo>
                  <a:lnTo>
                    <a:pt x="291" y="0"/>
                  </a:lnTo>
                  <a:close/>
                </a:path>
              </a:pathLst>
            </a:custGeom>
            <a:blipFill dpi="0" rotWithShape="0">
              <a:blip r:embed="rId4"/>
              <a:srcRect/>
              <a:tile tx="0" ty="0" sx="100000" sy="100000" flip="none" algn="tl"/>
            </a:blipFill>
            <a:ln w="9525">
              <a:solidFill>
                <a:srgbClr val="000000"/>
              </a:solidFill>
              <a:prstDash val="solid"/>
              <a:round/>
              <a:headEnd/>
              <a:tailEnd/>
            </a:ln>
          </p:spPr>
          <p:txBody>
            <a:bodyPr/>
            <a:lstStyle/>
            <a:p>
              <a:pPr eaLnBrk="1" hangingPunct="1">
                <a:defRPr/>
              </a:pPr>
              <a:endParaRPr kumimoji="0" lang="zh-CN" altLang="en-US" sz="2400" b="0">
                <a:solidFill>
                  <a:schemeClr val="tx1"/>
                </a:solidFill>
                <a:effectLst>
                  <a:outerShdw blurRad="38100" dist="38100" dir="2700000" algn="tl">
                    <a:srgbClr val="000000">
                      <a:alpha val="43137"/>
                    </a:srgbClr>
                  </a:outerShdw>
                </a:effectLst>
                <a:latin typeface="Times New Roman" pitchFamily="18" charset="0"/>
              </a:endParaRPr>
            </a:p>
          </p:txBody>
        </p:sp>
      </p:gr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426"/>
    </mc:Choice>
    <mc:Fallback>
      <p:transition spd="slow" advTm="164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6" presetClass="emph" presetSubtype="0" fill="hold" nodeType="clickEffect">
                                  <p:stCondLst>
                                    <p:cond delay="0"/>
                                  </p:stCondLst>
                                  <p:childTnLst>
                                    <p:animEffect transition="out" filter="fade">
                                      <p:cBhvr>
                                        <p:cTn id="10" dur="2000" tmFilter="0, 0; .2, .5; .8, .5; 1, 0"/>
                                        <p:tgtEl>
                                          <p:spTgt spid="2"/>
                                        </p:tgtEl>
                                      </p:cBhvr>
                                    </p:animEffect>
                                    <p:animScale>
                                      <p:cBhvr>
                                        <p:cTn id="11" dur="100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1_默认设计模板">
  <a:themeElements>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fontScheme name="1_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hlink"/>
        </a:solidFill>
        <a:ln>
          <a:noFill/>
        </a:ln>
        <a:effectLst/>
        <a:extLst>
          <a:ext uri="{91240B29-F687-4F45-9708-019B960494DF}">
            <a14:hiddenLine xmlns:a14="http://schemas.microsoft.com/office/drawing/2010/main" w="6350"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0" rIns="0" bIns="0" numCol="1" anchor="ctr" anchorCtr="1"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1" lang="zh-CN" altLang="en-US" sz="1200" b="1" i="0" u="none" strike="noStrike" cap="none" normalizeH="0" baseline="0" smtClean="0">
            <a:ln>
              <a:noFill/>
            </a:ln>
            <a:solidFill>
              <a:schemeClr val="bg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hlink"/>
        </a:solidFill>
        <a:ln>
          <a:noFill/>
        </a:ln>
        <a:effectLst/>
        <a:extLst>
          <a:ext uri="{91240B29-F687-4F45-9708-019B960494DF}">
            <a14:hiddenLine xmlns:a14="http://schemas.microsoft.com/office/drawing/2010/main" w="6350"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0" rIns="0" bIns="0" numCol="1" anchor="ctr" anchorCtr="1"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1" lang="zh-CN" altLang="en-US" sz="1200" b="1" i="0" u="none" strike="noStrike" cap="none" normalizeH="0" baseline="0" smtClean="0">
            <a:ln>
              <a:noFill/>
            </a:ln>
            <a:solidFill>
              <a:schemeClr val="bg1"/>
            </a:solidFill>
            <a:effectLst/>
            <a:latin typeface="Arial" charset="0"/>
            <a:ea typeface="宋体" pitchFamily="2" charset="-122"/>
          </a:defRPr>
        </a:defPPr>
      </a:lstStyle>
    </a:lnDef>
  </a:objectDefaults>
  <a:extraClrSchemeLst>
    <a:extraClrScheme>
      <a:clrScheme name="1_默认设计模板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4209</TotalTime>
  <Words>1597</Words>
  <Application>Microsoft Office PowerPoint</Application>
  <PresentationFormat>全屏显示(4:3)</PresentationFormat>
  <Paragraphs>206</Paragraphs>
  <Slides>25</Slides>
  <Notes>0</Notes>
  <HiddenSlides>0</HiddenSlides>
  <MMClips>25</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Arial</vt:lpstr>
      <vt:lpstr>宋体</vt:lpstr>
      <vt:lpstr>Wingdings 2</vt:lpstr>
      <vt:lpstr>黑体</vt:lpstr>
      <vt:lpstr>Wingdings</vt:lpstr>
      <vt:lpstr>Times New Roman</vt:lpstr>
      <vt:lpstr>Comic Sans MS</vt:lpstr>
      <vt:lpstr>1_默认设计模板</vt:lpstr>
      <vt:lpstr>第 10 章   软件项目收尾 </vt:lpstr>
      <vt:lpstr>本章内容提要</vt:lpstr>
      <vt:lpstr>10.1  软件项目收尾概述</vt:lpstr>
      <vt:lpstr>软件项目收尾概述</vt:lpstr>
      <vt:lpstr>软件项目收尾概述</vt:lpstr>
      <vt:lpstr>本章内容提要</vt:lpstr>
      <vt:lpstr>10.2  软件项目收尾过程</vt:lpstr>
      <vt:lpstr>软件项目收尾过程</vt:lpstr>
      <vt:lpstr>软件项目收尾过程</vt:lpstr>
      <vt:lpstr>软件项目收尾过程</vt:lpstr>
      <vt:lpstr>软件项目收尾过程</vt:lpstr>
      <vt:lpstr>软件项目收尾过程</vt:lpstr>
      <vt:lpstr>软件项目收尾过程</vt:lpstr>
      <vt:lpstr>软件项目收尾过程</vt:lpstr>
      <vt:lpstr>软件项目收尾过程</vt:lpstr>
      <vt:lpstr>本章内容提要</vt:lpstr>
      <vt:lpstr>10.3  软件项目验收</vt:lpstr>
      <vt:lpstr>软件项目验收</vt:lpstr>
      <vt:lpstr>软件项目验收</vt:lpstr>
      <vt:lpstr>软件项目验收</vt:lpstr>
      <vt:lpstr>软件项目验收</vt:lpstr>
      <vt:lpstr>本章内容提要</vt:lpstr>
      <vt:lpstr>10.4  本章小结</vt:lpstr>
      <vt:lpstr>本章内容提要</vt:lpstr>
      <vt:lpstr>10.5  作业</vt:lpstr>
    </vt:vector>
  </TitlesOfParts>
  <Manager>杨立东</Manager>
  <Company>CRS Tech（上海连陆）</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P01-CMMI实践解析－CMMI模型概述</dc:title>
  <dc:subject>CMMI模型概述</dc:subject>
  <dc:creator>杨立东</dc:creator>
  <cp:lastModifiedBy>TB-YK</cp:lastModifiedBy>
  <cp:revision>211</cp:revision>
  <dcterms:created xsi:type="dcterms:W3CDTF">2005-05-27T08:51:01Z</dcterms:created>
  <dcterms:modified xsi:type="dcterms:W3CDTF">2020-03-29T18:17:50Z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说明">
    <vt:lpwstr>PowerPoint 打印文稿</vt:lpwstr>
  </property>
</Properties>
</file>

<file path=docProps/thumbnail.jpeg>
</file>